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1309350" cx="20104100"/>
  <p:notesSz cx="20104100" cy="113093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4" roundtripDataSignature="AMtx7mhrYEpvH/VH5dutiWzal2TTpNQm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8684ce333_1_6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8684ce333_1_66: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318684ce333_1_66: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8684ce333_1_84: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8684ce333_1_84: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318684ce333_1_84: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8684ce333_1_99: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8684ce333_1_99: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318684ce333_1_99: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8684ce333_1_107: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8684ce333_1_107: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318684ce333_1_107: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8684ce333_1_11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8684ce333_1_116: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318684ce333_1_116: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8684ce333_1_2: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8684ce333_1_2: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318684ce333_1_2: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8684ce333_1_39: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8684ce333_1_39: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318684ce333_1_39: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8684ce333_1_4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8684ce333_1_46: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318684ce333_1_46: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b="0" l="0" r="0" t="0"/>
          <a:stretch/>
        </p:blipFill>
        <p:spPr>
          <a:xfrm>
            <a:off x="-38740" y="-789172"/>
            <a:ext cx="20129562" cy="12098522"/>
          </a:xfrm>
          <a:prstGeom prst="rect">
            <a:avLst/>
          </a:prstGeom>
          <a:noFill/>
          <a:ln>
            <a:noFill/>
          </a:ln>
        </p:spPr>
      </p:pic>
      <p:pic>
        <p:nvPicPr>
          <p:cNvPr id="17" name="Google Shape;17;p13"/>
          <p:cNvPicPr preferRelativeResize="0"/>
          <p:nvPr/>
        </p:nvPicPr>
        <p:blipFill rotWithShape="1">
          <a:blip r:embed="rId3">
            <a:alphaModFix/>
          </a:blip>
          <a:srcRect b="365" l="1960" r="2315" t="38419"/>
          <a:stretch/>
        </p:blipFill>
        <p:spPr>
          <a:xfrm>
            <a:off x="0" y="0"/>
            <a:ext cx="20104099" cy="11309350"/>
          </a:xfrm>
          <a:prstGeom prst="rect">
            <a:avLst/>
          </a:prstGeom>
          <a:noFill/>
          <a:ln>
            <a:noFill/>
          </a:ln>
        </p:spPr>
      </p:pic>
      <p:grpSp>
        <p:nvGrpSpPr>
          <p:cNvPr id="18" name="Google Shape;18;p13"/>
          <p:cNvGrpSpPr/>
          <p:nvPr/>
        </p:nvGrpSpPr>
        <p:grpSpPr>
          <a:xfrm>
            <a:off x="8375650" y="10531475"/>
            <a:ext cx="3894979" cy="335915"/>
            <a:chOff x="8592670" y="10723202"/>
            <a:chExt cx="3894979" cy="335915"/>
          </a:xfrm>
        </p:grpSpPr>
        <p:sp>
          <p:nvSpPr>
            <p:cNvPr id="19" name="Google Shape;19;p13"/>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13"/>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13"/>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13"/>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13"/>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13"/>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13"/>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13"/>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13"/>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 name="Google Shape;28;p13"/>
          <p:cNvSpPr/>
          <p:nvPr/>
        </p:nvSpPr>
        <p:spPr>
          <a:xfrm>
            <a:off x="5092767" y="8274010"/>
            <a:ext cx="10694670" cy="53340"/>
          </a:xfrm>
          <a:custGeom>
            <a:rect b="b" l="l" r="r" t="t"/>
            <a:pathLst>
              <a:path extrusionOk="0" h="53340" w="10694669">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13"/>
          <p:cNvSpPr/>
          <p:nvPr/>
        </p:nvSpPr>
        <p:spPr>
          <a:xfrm>
            <a:off x="5092767" y="7228339"/>
            <a:ext cx="10694670" cy="1045671"/>
          </a:xfrm>
          <a:custGeom>
            <a:rect b="b" l="l" r="r" t="t"/>
            <a:pathLst>
              <a:path extrusionOk="0" h="1025525" w="10694669">
                <a:moveTo>
                  <a:pt x="10694197" y="0"/>
                </a:moveTo>
                <a:lnTo>
                  <a:pt x="0" y="0"/>
                </a:lnTo>
                <a:lnTo>
                  <a:pt x="0" y="1025330"/>
                </a:lnTo>
                <a:lnTo>
                  <a:pt x="10694197" y="1025330"/>
                </a:lnTo>
                <a:lnTo>
                  <a:pt x="10694197"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13"/>
          <p:cNvSpPr txBox="1"/>
          <p:nvPr>
            <p:ph idx="1" type="body"/>
          </p:nvPr>
        </p:nvSpPr>
        <p:spPr>
          <a:xfrm>
            <a:off x="5138402" y="7307097"/>
            <a:ext cx="10649035" cy="830997"/>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5400">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13"/>
          <p:cNvSpPr txBox="1"/>
          <p:nvPr>
            <p:ph idx="2" type="body"/>
          </p:nvPr>
        </p:nvSpPr>
        <p:spPr>
          <a:xfrm>
            <a:off x="4718050" y="6152227"/>
            <a:ext cx="11429999" cy="923330"/>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6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13"/>
          <p:cNvSpPr txBox="1"/>
          <p:nvPr>
            <p:ph idx="3" type="body"/>
          </p:nvPr>
        </p:nvSpPr>
        <p:spPr>
          <a:xfrm>
            <a:off x="5092767" y="8483560"/>
            <a:ext cx="10694988" cy="492443"/>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sz="32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33" name="Google Shape;33;p13"/>
          <p:cNvPicPr preferRelativeResize="0"/>
          <p:nvPr/>
        </p:nvPicPr>
        <p:blipFill rotWithShape="1">
          <a:blip r:embed="rId4">
            <a:alphaModFix/>
          </a:blip>
          <a:srcRect b="0" l="0" r="0" t="0"/>
          <a:stretch/>
        </p:blipFill>
        <p:spPr>
          <a:xfrm>
            <a:off x="7519377" y="8918485"/>
            <a:ext cx="5904958" cy="1460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34" name="Shape 34"/>
        <p:cNvGrpSpPr/>
        <p:nvPr/>
      </p:nvGrpSpPr>
      <p:grpSpPr>
        <a:xfrm>
          <a:off x="0" y="0"/>
          <a:ext cx="0" cy="0"/>
          <a:chOff x="0" y="0"/>
          <a:chExt cx="0" cy="0"/>
        </a:xfrm>
      </p:grpSpPr>
      <p:sp>
        <p:nvSpPr>
          <p:cNvPr id="35" name="Google Shape;35;p14"/>
          <p:cNvSpPr/>
          <p:nvPr/>
        </p:nvSpPr>
        <p:spPr>
          <a:xfrm>
            <a:off x="14603006" y="1768475"/>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 name="Google Shape;36;p14"/>
          <p:cNvSpPr/>
          <p:nvPr/>
        </p:nvSpPr>
        <p:spPr>
          <a:xfrm>
            <a:off x="10415337" y="1768476"/>
            <a:ext cx="3392804" cy="7616568"/>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 name="Google Shape;37;p14"/>
          <p:cNvSpPr/>
          <p:nvPr/>
        </p:nvSpPr>
        <p:spPr>
          <a:xfrm>
            <a:off x="6347214" y="1813303"/>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 name="Google Shape;38;p14"/>
          <p:cNvSpPr/>
          <p:nvPr/>
        </p:nvSpPr>
        <p:spPr>
          <a:xfrm>
            <a:off x="2235659" y="1820288"/>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 name="Google Shape;39;p14"/>
          <p:cNvSpPr txBox="1"/>
          <p:nvPr>
            <p:ph idx="1" type="body"/>
          </p:nvPr>
        </p:nvSpPr>
        <p:spPr>
          <a:xfrm>
            <a:off x="2432050"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4"/>
          <p:cNvSpPr txBox="1"/>
          <p:nvPr>
            <p:ph idx="2" type="body"/>
          </p:nvPr>
        </p:nvSpPr>
        <p:spPr>
          <a:xfrm>
            <a:off x="2432050"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4"/>
          <p:cNvSpPr txBox="1"/>
          <p:nvPr>
            <p:ph idx="3" type="body"/>
          </p:nvPr>
        </p:nvSpPr>
        <p:spPr>
          <a:xfrm>
            <a:off x="2520907"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4"/>
          <p:cNvSpPr txBox="1"/>
          <p:nvPr>
            <p:ph idx="4" type="body"/>
          </p:nvPr>
        </p:nvSpPr>
        <p:spPr>
          <a:xfrm>
            <a:off x="6569873"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4"/>
          <p:cNvSpPr txBox="1"/>
          <p:nvPr>
            <p:ph idx="5" type="body"/>
          </p:nvPr>
        </p:nvSpPr>
        <p:spPr>
          <a:xfrm>
            <a:off x="6569873"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4"/>
          <p:cNvSpPr txBox="1"/>
          <p:nvPr>
            <p:ph idx="6" type="body"/>
          </p:nvPr>
        </p:nvSpPr>
        <p:spPr>
          <a:xfrm>
            <a:off x="6658730"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4"/>
          <p:cNvSpPr txBox="1"/>
          <p:nvPr>
            <p:ph idx="7" type="body"/>
          </p:nvPr>
        </p:nvSpPr>
        <p:spPr>
          <a:xfrm>
            <a:off x="10642730"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4"/>
          <p:cNvSpPr txBox="1"/>
          <p:nvPr>
            <p:ph idx="8" type="body"/>
          </p:nvPr>
        </p:nvSpPr>
        <p:spPr>
          <a:xfrm>
            <a:off x="10642730"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4"/>
          <p:cNvSpPr txBox="1"/>
          <p:nvPr>
            <p:ph idx="9" type="body"/>
          </p:nvPr>
        </p:nvSpPr>
        <p:spPr>
          <a:xfrm>
            <a:off x="10731587"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4"/>
          <p:cNvSpPr txBox="1"/>
          <p:nvPr>
            <p:ph idx="13" type="body"/>
          </p:nvPr>
        </p:nvSpPr>
        <p:spPr>
          <a:xfrm>
            <a:off x="14844104"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4"/>
          <p:cNvSpPr txBox="1"/>
          <p:nvPr>
            <p:ph idx="14" type="body"/>
          </p:nvPr>
        </p:nvSpPr>
        <p:spPr>
          <a:xfrm>
            <a:off x="14844104"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4"/>
          <p:cNvSpPr txBox="1"/>
          <p:nvPr>
            <p:ph idx="15" type="body"/>
          </p:nvPr>
        </p:nvSpPr>
        <p:spPr>
          <a:xfrm>
            <a:off x="14932961"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4"/>
          <p:cNvSpPr/>
          <p:nvPr/>
        </p:nvSpPr>
        <p:spPr>
          <a:xfrm>
            <a:off x="3579241"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14"/>
          <p:cNvSpPr/>
          <p:nvPr/>
        </p:nvSpPr>
        <p:spPr>
          <a:xfrm>
            <a:off x="7667696"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14"/>
          <p:cNvSpPr/>
          <p:nvPr/>
        </p:nvSpPr>
        <p:spPr>
          <a:xfrm>
            <a:off x="15995650"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14"/>
          <p:cNvSpPr/>
          <p:nvPr/>
        </p:nvSpPr>
        <p:spPr>
          <a:xfrm>
            <a:off x="11728450" y="571988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5" name="Google Shape;55;p14"/>
          <p:cNvGrpSpPr/>
          <p:nvPr/>
        </p:nvGrpSpPr>
        <p:grpSpPr>
          <a:xfrm>
            <a:off x="11728450" y="10226675"/>
            <a:ext cx="7874883" cy="697591"/>
            <a:chOff x="6622225" y="6259219"/>
            <a:chExt cx="5372103" cy="475884"/>
          </a:xfrm>
        </p:grpSpPr>
        <p:grpSp>
          <p:nvGrpSpPr>
            <p:cNvPr id="56" name="Google Shape;56;p14"/>
            <p:cNvGrpSpPr/>
            <p:nvPr/>
          </p:nvGrpSpPr>
          <p:grpSpPr>
            <a:xfrm>
              <a:off x="6622225" y="6411950"/>
              <a:ext cx="2602283" cy="224429"/>
              <a:chOff x="8592670" y="10723202"/>
              <a:chExt cx="3894979" cy="335915"/>
            </a:xfrm>
          </p:grpSpPr>
          <p:sp>
            <p:nvSpPr>
              <p:cNvPr id="57" name="Google Shape;57;p14"/>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 name="Google Shape;58;p14"/>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 name="Google Shape;59;p14"/>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 name="Google Shape;60;p14"/>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 name="Google Shape;61;p14"/>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 name="Google Shape;62;p14"/>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14"/>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 name="Google Shape;64;p14"/>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 name="Google Shape;65;p14"/>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66" name="Google Shape;66;p14"/>
            <p:cNvPicPr preferRelativeResize="0"/>
            <p:nvPr/>
          </p:nvPicPr>
          <p:blipFill rotWithShape="1">
            <a:blip r:embed="rId2">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67" name="Shape 67"/>
        <p:cNvGrpSpPr/>
        <p:nvPr/>
      </p:nvGrpSpPr>
      <p:grpSpPr>
        <a:xfrm>
          <a:off x="0" y="0"/>
          <a:ext cx="0" cy="0"/>
          <a:chOff x="0" y="0"/>
          <a:chExt cx="0" cy="0"/>
        </a:xfrm>
      </p:grpSpPr>
      <p:sp>
        <p:nvSpPr>
          <p:cNvPr id="68" name="Google Shape;68;p15"/>
          <p:cNvSpPr/>
          <p:nvPr/>
        </p:nvSpPr>
        <p:spPr>
          <a:xfrm>
            <a:off x="1" y="828729"/>
            <a:ext cx="4946650" cy="1168346"/>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5"/>
          <p:cNvSpPr/>
          <p:nvPr/>
        </p:nvSpPr>
        <p:spPr>
          <a:xfrm>
            <a:off x="4998572" y="828729"/>
            <a:ext cx="152400" cy="1168346"/>
          </a:xfrm>
          <a:custGeom>
            <a:rect b="b" l="l" r="r" t="t"/>
            <a:pathLst>
              <a:path extrusionOk="0" h="6827520" w="53339">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15"/>
          <p:cNvSpPr txBox="1"/>
          <p:nvPr>
            <p:ph idx="1" type="body"/>
          </p:nvPr>
        </p:nvSpPr>
        <p:spPr>
          <a:xfrm>
            <a:off x="574040" y="1258411"/>
            <a:ext cx="4343400" cy="147732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sz="48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5"/>
          <p:cNvSpPr txBox="1"/>
          <p:nvPr>
            <p:ph idx="2" type="body"/>
          </p:nvPr>
        </p:nvSpPr>
        <p:spPr>
          <a:xfrm>
            <a:off x="574675" y="2911475"/>
            <a:ext cx="4343400" cy="1231106"/>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sz="2000">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72" name="Google Shape;72;p15"/>
          <p:cNvGrpSpPr/>
          <p:nvPr/>
        </p:nvGrpSpPr>
        <p:grpSpPr>
          <a:xfrm>
            <a:off x="11728450" y="10226675"/>
            <a:ext cx="7874883" cy="697591"/>
            <a:chOff x="6622225" y="6259219"/>
            <a:chExt cx="5372103" cy="475884"/>
          </a:xfrm>
        </p:grpSpPr>
        <p:grpSp>
          <p:nvGrpSpPr>
            <p:cNvPr id="73" name="Google Shape;73;p15"/>
            <p:cNvGrpSpPr/>
            <p:nvPr/>
          </p:nvGrpSpPr>
          <p:grpSpPr>
            <a:xfrm>
              <a:off x="6622225" y="6411950"/>
              <a:ext cx="2602283" cy="224429"/>
              <a:chOff x="8592670" y="10723202"/>
              <a:chExt cx="3894979" cy="335915"/>
            </a:xfrm>
          </p:grpSpPr>
          <p:sp>
            <p:nvSpPr>
              <p:cNvPr id="74" name="Google Shape;74;p15"/>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 name="Google Shape;75;p15"/>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15"/>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 name="Google Shape;77;p15"/>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 name="Google Shape;78;p15"/>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 name="Google Shape;79;p15"/>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 name="Google Shape;80;p15"/>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 name="Google Shape;81;p15"/>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p15"/>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83" name="Google Shape;83;p15"/>
            <p:cNvPicPr preferRelativeResize="0"/>
            <p:nvPr/>
          </p:nvPicPr>
          <p:blipFill rotWithShape="1">
            <a:blip r:embed="rId2">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2">
            <a:alphaModFix/>
          </a:blip>
          <a:srcRect b="17231" l="0" r="0" t="23778"/>
          <a:stretch/>
        </p:blipFill>
        <p:spPr>
          <a:xfrm>
            <a:off x="-16927" y="-6290"/>
            <a:ext cx="20104100" cy="7412183"/>
          </a:xfrm>
          <a:prstGeom prst="rect">
            <a:avLst/>
          </a:prstGeom>
          <a:noFill/>
          <a:ln>
            <a:noFill/>
          </a:ln>
        </p:spPr>
      </p:pic>
      <p:grpSp>
        <p:nvGrpSpPr>
          <p:cNvPr id="86" name="Google Shape;86;p16"/>
          <p:cNvGrpSpPr/>
          <p:nvPr/>
        </p:nvGrpSpPr>
        <p:grpSpPr>
          <a:xfrm>
            <a:off x="1278903" y="7528560"/>
            <a:ext cx="3894979" cy="335915"/>
            <a:chOff x="8592670" y="10723202"/>
            <a:chExt cx="3894979" cy="335915"/>
          </a:xfrm>
        </p:grpSpPr>
        <p:sp>
          <p:nvSpPr>
            <p:cNvPr id="87" name="Google Shape;87;p16"/>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6"/>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6"/>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6"/>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6"/>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6"/>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6"/>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6"/>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6"/>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 name="Google Shape;96;p16"/>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7" name="Google Shape;97;p16"/>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98" name="Google Shape;98;p16"/>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99" name="Google Shape;99;p16"/>
          <p:cNvGrpSpPr/>
          <p:nvPr/>
        </p:nvGrpSpPr>
        <p:grpSpPr>
          <a:xfrm>
            <a:off x="11728450" y="10226675"/>
            <a:ext cx="7874883" cy="697591"/>
            <a:chOff x="6622225" y="6259219"/>
            <a:chExt cx="5372103" cy="475884"/>
          </a:xfrm>
        </p:grpSpPr>
        <p:grpSp>
          <p:nvGrpSpPr>
            <p:cNvPr id="100" name="Google Shape;100;p16"/>
            <p:cNvGrpSpPr/>
            <p:nvPr/>
          </p:nvGrpSpPr>
          <p:grpSpPr>
            <a:xfrm>
              <a:off x="6622225" y="6411950"/>
              <a:ext cx="2602283" cy="224429"/>
              <a:chOff x="8592670" y="10723202"/>
              <a:chExt cx="3894979" cy="335915"/>
            </a:xfrm>
          </p:grpSpPr>
          <p:sp>
            <p:nvSpPr>
              <p:cNvPr id="101" name="Google Shape;101;p16"/>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 name="Google Shape;102;p16"/>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 name="Google Shape;103;p16"/>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 name="Google Shape;104;p16"/>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 name="Google Shape;105;p16"/>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 name="Google Shape;106;p16"/>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 name="Google Shape;107;p16"/>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 name="Google Shape;108;p16"/>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p16"/>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10" name="Google Shape;110;p16"/>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1" name="Shape 111"/>
        <p:cNvGrpSpPr/>
        <p:nvPr/>
      </p:nvGrpSpPr>
      <p:grpSpPr>
        <a:xfrm>
          <a:off x="0" y="0"/>
          <a:ext cx="0" cy="0"/>
          <a:chOff x="0" y="0"/>
          <a:chExt cx="0" cy="0"/>
        </a:xfrm>
      </p:grpSpPr>
      <p:pic>
        <p:nvPicPr>
          <p:cNvPr id="112" name="Google Shape;112;p17"/>
          <p:cNvPicPr preferRelativeResize="0"/>
          <p:nvPr/>
        </p:nvPicPr>
        <p:blipFill rotWithShape="1">
          <a:blip r:embed="rId2">
            <a:alphaModFix/>
          </a:blip>
          <a:srcRect b="20538" l="0" r="0" t="24342"/>
          <a:stretch/>
        </p:blipFill>
        <p:spPr>
          <a:xfrm>
            <a:off x="-6351" y="8332"/>
            <a:ext cx="20110451" cy="7391399"/>
          </a:xfrm>
          <a:prstGeom prst="rect">
            <a:avLst/>
          </a:prstGeom>
          <a:noFill/>
          <a:ln>
            <a:noFill/>
          </a:ln>
        </p:spPr>
      </p:pic>
      <p:grpSp>
        <p:nvGrpSpPr>
          <p:cNvPr id="113" name="Google Shape;113;p17"/>
          <p:cNvGrpSpPr/>
          <p:nvPr/>
        </p:nvGrpSpPr>
        <p:grpSpPr>
          <a:xfrm>
            <a:off x="1278903" y="7528560"/>
            <a:ext cx="3894979" cy="335915"/>
            <a:chOff x="8592670" y="10723202"/>
            <a:chExt cx="3894979" cy="335915"/>
          </a:xfrm>
        </p:grpSpPr>
        <p:sp>
          <p:nvSpPr>
            <p:cNvPr id="114" name="Google Shape;114;p17"/>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7"/>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7"/>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7"/>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7"/>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7"/>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7"/>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7"/>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7"/>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 name="Google Shape;123;p17"/>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4" name="Google Shape;124;p17"/>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25" name="Google Shape;125;p17"/>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126" name="Google Shape;126;p17"/>
          <p:cNvGrpSpPr/>
          <p:nvPr/>
        </p:nvGrpSpPr>
        <p:grpSpPr>
          <a:xfrm>
            <a:off x="11728450" y="10226675"/>
            <a:ext cx="7874883" cy="697591"/>
            <a:chOff x="6622225" y="6259219"/>
            <a:chExt cx="5372103" cy="475884"/>
          </a:xfrm>
        </p:grpSpPr>
        <p:grpSp>
          <p:nvGrpSpPr>
            <p:cNvPr id="127" name="Google Shape;127;p17"/>
            <p:cNvGrpSpPr/>
            <p:nvPr/>
          </p:nvGrpSpPr>
          <p:grpSpPr>
            <a:xfrm>
              <a:off x="6622225" y="6411950"/>
              <a:ext cx="2602283" cy="224429"/>
              <a:chOff x="8592670" y="10723202"/>
              <a:chExt cx="3894979" cy="335915"/>
            </a:xfrm>
          </p:grpSpPr>
          <p:sp>
            <p:nvSpPr>
              <p:cNvPr id="128" name="Google Shape;128;p17"/>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Google Shape;129;p17"/>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 name="Google Shape;130;p17"/>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17"/>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17"/>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17"/>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 name="Google Shape;134;p17"/>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17"/>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p17"/>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37" name="Google Shape;137;p17"/>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138"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b="32683" l="32" r="-31" t="8908"/>
          <a:stretch/>
        </p:blipFill>
        <p:spPr>
          <a:xfrm>
            <a:off x="-1" y="-7839"/>
            <a:ext cx="20104100" cy="7338914"/>
          </a:xfrm>
          <a:prstGeom prst="rect">
            <a:avLst/>
          </a:prstGeom>
          <a:noFill/>
          <a:ln>
            <a:noFill/>
          </a:ln>
        </p:spPr>
      </p:pic>
      <p:grpSp>
        <p:nvGrpSpPr>
          <p:cNvPr id="140" name="Google Shape;140;p18"/>
          <p:cNvGrpSpPr/>
          <p:nvPr/>
        </p:nvGrpSpPr>
        <p:grpSpPr>
          <a:xfrm>
            <a:off x="1278903" y="7528560"/>
            <a:ext cx="3894979" cy="335915"/>
            <a:chOff x="8592670" y="10723202"/>
            <a:chExt cx="3894979" cy="335915"/>
          </a:xfrm>
        </p:grpSpPr>
        <p:sp>
          <p:nvSpPr>
            <p:cNvPr id="141" name="Google Shape;141;p18"/>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8"/>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8"/>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8"/>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8"/>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8"/>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8"/>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8"/>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8"/>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 name="Google Shape;150;p18"/>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1" name="Google Shape;151;p18"/>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52" name="Google Shape;152;p18"/>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153" name="Google Shape;153;p18"/>
          <p:cNvGrpSpPr/>
          <p:nvPr/>
        </p:nvGrpSpPr>
        <p:grpSpPr>
          <a:xfrm>
            <a:off x="11728450" y="10226675"/>
            <a:ext cx="7874883" cy="697591"/>
            <a:chOff x="6622225" y="6259219"/>
            <a:chExt cx="5372103" cy="475884"/>
          </a:xfrm>
        </p:grpSpPr>
        <p:grpSp>
          <p:nvGrpSpPr>
            <p:cNvPr id="154" name="Google Shape;154;p18"/>
            <p:cNvGrpSpPr/>
            <p:nvPr/>
          </p:nvGrpSpPr>
          <p:grpSpPr>
            <a:xfrm>
              <a:off x="6622225" y="6411950"/>
              <a:ext cx="2602283" cy="224429"/>
              <a:chOff x="8592670" y="10723202"/>
              <a:chExt cx="3894979" cy="335915"/>
            </a:xfrm>
          </p:grpSpPr>
          <p:sp>
            <p:nvSpPr>
              <p:cNvPr id="155" name="Google Shape;155;p18"/>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 name="Google Shape;156;p18"/>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 name="Google Shape;157;p18"/>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 name="Google Shape;158;p18"/>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 name="Google Shape;159;p18"/>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 name="Google Shape;160;p18"/>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18"/>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18"/>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p18"/>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64" name="Google Shape;164;p18"/>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5" name="Shape 165"/>
        <p:cNvGrpSpPr/>
        <p:nvPr/>
      </p:nvGrpSpPr>
      <p:grpSpPr>
        <a:xfrm>
          <a:off x="0" y="0"/>
          <a:ext cx="0" cy="0"/>
          <a:chOff x="0" y="0"/>
          <a:chExt cx="0" cy="0"/>
        </a:xfrm>
      </p:grpSpPr>
      <p:grpSp>
        <p:nvGrpSpPr>
          <p:cNvPr id="166" name="Google Shape;166;p19"/>
          <p:cNvGrpSpPr/>
          <p:nvPr/>
        </p:nvGrpSpPr>
        <p:grpSpPr>
          <a:xfrm>
            <a:off x="1278903" y="7528560"/>
            <a:ext cx="3894979" cy="335915"/>
            <a:chOff x="8592670" y="10723202"/>
            <a:chExt cx="3894979" cy="335915"/>
          </a:xfrm>
        </p:grpSpPr>
        <p:sp>
          <p:nvSpPr>
            <p:cNvPr id="167" name="Google Shape;167;p19"/>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9"/>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9"/>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9"/>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9"/>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9"/>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9"/>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9"/>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9"/>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 name="Google Shape;176;p19"/>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7" name="Google Shape;177;p19"/>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78" name="Google Shape;178;p19"/>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179" name="Google Shape;179;p19"/>
          <p:cNvPicPr preferRelativeResize="0"/>
          <p:nvPr/>
        </p:nvPicPr>
        <p:blipFill rotWithShape="1">
          <a:blip r:embed="rId2">
            <a:alphaModFix/>
          </a:blip>
          <a:srcRect b="0" l="0" r="0" t="0"/>
          <a:stretch/>
        </p:blipFill>
        <p:spPr>
          <a:xfrm>
            <a:off x="-1" y="0"/>
            <a:ext cx="20104101" cy="7339012"/>
          </a:xfrm>
          <a:prstGeom prst="rect">
            <a:avLst/>
          </a:prstGeom>
          <a:noFill/>
          <a:ln>
            <a:noFill/>
          </a:ln>
        </p:spPr>
      </p:pic>
      <p:grpSp>
        <p:nvGrpSpPr>
          <p:cNvPr id="180" name="Google Shape;180;p19"/>
          <p:cNvGrpSpPr/>
          <p:nvPr/>
        </p:nvGrpSpPr>
        <p:grpSpPr>
          <a:xfrm>
            <a:off x="11728450" y="10226675"/>
            <a:ext cx="7874883" cy="697591"/>
            <a:chOff x="6622225" y="6259219"/>
            <a:chExt cx="5372103" cy="475884"/>
          </a:xfrm>
        </p:grpSpPr>
        <p:grpSp>
          <p:nvGrpSpPr>
            <p:cNvPr id="181" name="Google Shape;181;p19"/>
            <p:cNvGrpSpPr/>
            <p:nvPr/>
          </p:nvGrpSpPr>
          <p:grpSpPr>
            <a:xfrm>
              <a:off x="6622225" y="6411950"/>
              <a:ext cx="2602283" cy="224429"/>
              <a:chOff x="8592670" y="10723202"/>
              <a:chExt cx="3894979" cy="335915"/>
            </a:xfrm>
          </p:grpSpPr>
          <p:sp>
            <p:nvSpPr>
              <p:cNvPr id="182" name="Google Shape;182;p19"/>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3" name="Google Shape;183;p19"/>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4" name="Google Shape;184;p19"/>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19"/>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Google Shape;186;p19"/>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7" name="Google Shape;187;p19"/>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8" name="Google Shape;188;p19"/>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9" name="Google Shape;189;p19"/>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19"/>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91" name="Google Shape;191;p19"/>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80393" y="2411901"/>
            <a:ext cx="3956050" cy="133159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855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12"/>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10.jpg"/><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
          <p:cNvSpPr txBox="1"/>
          <p:nvPr>
            <p:ph idx="1" type="body"/>
          </p:nvPr>
        </p:nvSpPr>
        <p:spPr>
          <a:xfrm>
            <a:off x="5138402" y="7307097"/>
            <a:ext cx="10649100" cy="1870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0"/>
              </a:spcAft>
              <a:buSzPts val="1100"/>
              <a:buNone/>
            </a:pPr>
            <a:r>
              <a:rPr i="1" lang="es-CL" sz="5000">
                <a:solidFill>
                  <a:schemeClr val="lt1"/>
                </a:solidFill>
              </a:rPr>
              <a:t>2CL1CO</a:t>
            </a:r>
            <a:endParaRPr i="1" sz="50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t/>
            </a:r>
            <a:endParaRPr/>
          </a:p>
        </p:txBody>
      </p:sp>
      <p:sp>
        <p:nvSpPr>
          <p:cNvPr id="197" name="Google Shape;197;p1"/>
          <p:cNvSpPr txBox="1"/>
          <p:nvPr>
            <p:ph idx="2" type="body"/>
          </p:nvPr>
        </p:nvSpPr>
        <p:spPr>
          <a:xfrm>
            <a:off x="4725263" y="5887677"/>
            <a:ext cx="11430000" cy="1231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s-CL" sz="4000"/>
              <a:t>Sistema Web</a:t>
            </a:r>
            <a:r>
              <a:rPr i="1" lang="es-CL" sz="4000"/>
              <a:t> para la Gestión de Inventarios y Ventas en </a:t>
            </a:r>
            <a:r>
              <a:rPr i="1" lang="es-CL" sz="4000"/>
              <a:t>La Cantina Garrison</a:t>
            </a:r>
            <a:endParaRPr i="1" sz="8800"/>
          </a:p>
        </p:txBody>
      </p:sp>
      <p:sp>
        <p:nvSpPr>
          <p:cNvPr id="198" name="Google Shape;198;p1"/>
          <p:cNvSpPr txBox="1"/>
          <p:nvPr>
            <p:ph idx="3" type="body"/>
          </p:nvPr>
        </p:nvSpPr>
        <p:spPr>
          <a:xfrm>
            <a:off x="214925" y="8106025"/>
            <a:ext cx="7524600" cy="30477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1" lang="es-CL" sz="2200"/>
              <a:t> </a:t>
            </a:r>
            <a:r>
              <a:rPr b="1" i="1" lang="es-CL" sz="2200"/>
              <a:t>Integrantes:  </a:t>
            </a:r>
            <a:endParaRPr b="1" i="1" sz="2200"/>
          </a:p>
          <a:p>
            <a:pPr indent="0" lvl="0" marL="0" rtl="0" algn="just">
              <a:spcBef>
                <a:spcPts val="0"/>
              </a:spcBef>
              <a:spcAft>
                <a:spcPts val="0"/>
              </a:spcAft>
              <a:buNone/>
            </a:pPr>
            <a:r>
              <a:rPr b="1" i="1" lang="es-CL" sz="2200"/>
              <a:t> Leonardo Esteban Aguilera Figueroa</a:t>
            </a:r>
            <a:br>
              <a:rPr b="1" i="1" lang="es-CL" sz="2200"/>
            </a:br>
            <a:r>
              <a:rPr b="1" i="1" lang="es-CL" sz="2200"/>
              <a:t> Danny Alexander Betancourt Caldas</a:t>
            </a:r>
            <a:br>
              <a:rPr b="1" i="1" lang="es-CL" sz="2200"/>
            </a:br>
            <a:r>
              <a:rPr b="1" i="1" lang="es-CL" sz="2200"/>
              <a:t> Bastian Alejandro Navarrete Gamboa</a:t>
            </a:r>
            <a:endParaRPr b="1" i="1" sz="2200"/>
          </a:p>
          <a:p>
            <a:pPr indent="0" lvl="0" marL="0" rtl="0" algn="just">
              <a:spcBef>
                <a:spcPts val="0"/>
              </a:spcBef>
              <a:spcAft>
                <a:spcPts val="0"/>
              </a:spcAft>
              <a:buNone/>
            </a:pPr>
            <a:r>
              <a:t/>
            </a:r>
            <a:endParaRPr b="1" i="1" sz="2200"/>
          </a:p>
          <a:p>
            <a:pPr indent="0" lvl="0" marL="0" rtl="0" algn="just">
              <a:spcBef>
                <a:spcPts val="0"/>
              </a:spcBef>
              <a:spcAft>
                <a:spcPts val="0"/>
              </a:spcAft>
              <a:buNone/>
            </a:pPr>
            <a:r>
              <a:rPr b="1" i="1" lang="es-CL" sz="2200"/>
              <a:t> Docente: </a:t>
            </a:r>
            <a:endParaRPr b="1" i="1" sz="2200"/>
          </a:p>
          <a:p>
            <a:pPr indent="0" lvl="0" marL="0" rtl="0" algn="just">
              <a:spcBef>
                <a:spcPts val="0"/>
              </a:spcBef>
              <a:spcAft>
                <a:spcPts val="0"/>
              </a:spcAft>
              <a:buNone/>
            </a:pPr>
            <a:r>
              <a:rPr b="1" i="1" lang="es-CL" sz="2200"/>
              <a:t> Fabian Alejandro Alvarez Montenegro</a:t>
            </a:r>
            <a:br>
              <a:rPr lang="es-CL" sz="2200"/>
            </a:br>
            <a:br>
              <a:rPr lang="es-CL" sz="2200"/>
            </a:br>
            <a:endParaRPr sz="2200"/>
          </a:p>
        </p:txBody>
      </p:sp>
      <p:sp>
        <p:nvSpPr>
          <p:cNvPr id="199" name="Google Shape;199;p1"/>
          <p:cNvSpPr txBox="1"/>
          <p:nvPr/>
        </p:nvSpPr>
        <p:spPr>
          <a:xfrm>
            <a:off x="214925" y="10767175"/>
            <a:ext cx="43170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CL" sz="2200">
                <a:solidFill>
                  <a:schemeClr val="lt1"/>
                </a:solidFill>
              </a:rPr>
              <a:t>Fecha: 03/12/2024</a:t>
            </a:r>
            <a:endParaRPr b="1" i="1" sz="2200">
              <a:solidFill>
                <a:schemeClr val="lt1"/>
              </a:solidFill>
            </a:endParaRPr>
          </a:p>
        </p:txBody>
      </p:sp>
      <p:pic>
        <p:nvPicPr>
          <p:cNvPr id="200" name="Google Shape;200;p1"/>
          <p:cNvPicPr preferRelativeResize="0"/>
          <p:nvPr/>
        </p:nvPicPr>
        <p:blipFill>
          <a:blip r:embed="rId3">
            <a:alphaModFix/>
          </a:blip>
          <a:stretch>
            <a:fillRect/>
          </a:stretch>
        </p:blipFill>
        <p:spPr>
          <a:xfrm>
            <a:off x="281075" y="-99200"/>
            <a:ext cx="5110675" cy="3492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318684ce333_1_66"/>
          <p:cNvPicPr preferRelativeResize="0"/>
          <p:nvPr/>
        </p:nvPicPr>
        <p:blipFill>
          <a:blip r:embed="rId3">
            <a:alphaModFix/>
          </a:blip>
          <a:stretch>
            <a:fillRect/>
          </a:stretch>
        </p:blipFill>
        <p:spPr>
          <a:xfrm>
            <a:off x="383888" y="2334750"/>
            <a:ext cx="19336325" cy="7875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7"/>
          <p:cNvSpPr txBox="1"/>
          <p:nvPr>
            <p:ph type="title"/>
          </p:nvPr>
        </p:nvSpPr>
        <p:spPr>
          <a:xfrm>
            <a:off x="1321990" y="8235994"/>
            <a:ext cx="6048300" cy="153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i="1" lang="es-CL" sz="5000"/>
              <a:t>Topología</a:t>
            </a:r>
            <a:r>
              <a:rPr i="1" lang="es-CL" sz="5000"/>
              <a:t> del proyecto</a:t>
            </a:r>
            <a:endParaRPr i="1" sz="5000"/>
          </a:p>
        </p:txBody>
      </p:sp>
      <p:pic>
        <p:nvPicPr>
          <p:cNvPr id="289" name="Google Shape;289;p7"/>
          <p:cNvPicPr preferRelativeResize="0"/>
          <p:nvPr/>
        </p:nvPicPr>
        <p:blipFill>
          <a:blip r:embed="rId3">
            <a:alphaModFix/>
          </a:blip>
          <a:stretch>
            <a:fillRect/>
          </a:stretch>
        </p:blipFill>
        <p:spPr>
          <a:xfrm>
            <a:off x="8053725" y="7909775"/>
            <a:ext cx="8234001" cy="2447051"/>
          </a:xfrm>
          <a:prstGeom prst="rect">
            <a:avLst/>
          </a:prstGeom>
          <a:noFill/>
          <a:ln>
            <a:noFill/>
          </a:ln>
        </p:spPr>
      </p:pic>
      <p:sp>
        <p:nvSpPr>
          <p:cNvPr id="290" name="Google Shape;290;p7"/>
          <p:cNvSpPr txBox="1"/>
          <p:nvPr>
            <p:ph idx="1" type="body"/>
          </p:nvPr>
        </p:nvSpPr>
        <p:spPr>
          <a:xfrm>
            <a:off x="8314271" y="8170445"/>
            <a:ext cx="111936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8"/>
          <p:cNvSpPr txBox="1"/>
          <p:nvPr>
            <p:ph idx="1" type="body"/>
          </p:nvPr>
        </p:nvSpPr>
        <p:spPr>
          <a:xfrm>
            <a:off x="94540" y="845061"/>
            <a:ext cx="4343400" cy="1108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i="1" lang="es-CL" sz="3600" u="sng"/>
              <a:t>Arquitectura tres capas</a:t>
            </a:r>
            <a:endParaRPr i="1" sz="3600" u="sng"/>
          </a:p>
        </p:txBody>
      </p:sp>
      <p:sp>
        <p:nvSpPr>
          <p:cNvPr id="296" name="Google Shape;296;p8"/>
          <p:cNvSpPr txBox="1"/>
          <p:nvPr/>
        </p:nvSpPr>
        <p:spPr>
          <a:xfrm>
            <a:off x="10482413" y="1506606"/>
            <a:ext cx="9225900" cy="1608000"/>
          </a:xfrm>
          <a:prstGeom prst="rect">
            <a:avLst/>
          </a:prstGeom>
          <a:noFill/>
          <a:ln>
            <a:noFill/>
          </a:ln>
        </p:spPr>
        <p:txBody>
          <a:bodyPr anchorCtr="0" anchor="t" bIns="0" lIns="0" spcFirstLastPara="1" rIns="0" wrap="square" tIns="91425">
            <a:spAutoFit/>
          </a:bodyPr>
          <a:lstStyle/>
          <a:p>
            <a:pPr indent="0" lvl="0" marL="12700" marR="0" rtl="0" algn="just">
              <a:spcBef>
                <a:spcPts val="0"/>
              </a:spcBef>
              <a:spcAft>
                <a:spcPts val="0"/>
              </a:spcAft>
              <a:buNone/>
            </a:pPr>
            <a:r>
              <a:rPr b="1" lang="es-CL" sz="3500">
                <a:solidFill>
                  <a:schemeClr val="dk1"/>
                </a:solidFill>
              </a:rPr>
              <a:t>Descripción</a:t>
            </a:r>
            <a:endParaRPr b="1" i="0" sz="3500">
              <a:solidFill>
                <a:schemeClr val="dk1"/>
              </a:solidFill>
              <a:latin typeface="Arial"/>
              <a:ea typeface="Arial"/>
              <a:cs typeface="Arial"/>
              <a:sym typeface="Arial"/>
            </a:endParaRPr>
          </a:p>
          <a:p>
            <a:pPr indent="0" lvl="0" marL="46355" marR="5080" rtl="0" algn="just">
              <a:lnSpc>
                <a:spcPct val="101499"/>
              </a:lnSpc>
              <a:spcBef>
                <a:spcPts val="345"/>
              </a:spcBef>
              <a:spcAft>
                <a:spcPts val="0"/>
              </a:spcAft>
              <a:buNone/>
            </a:pPr>
            <a:r>
              <a:rPr i="1" lang="es-CL" sz="2000">
                <a:solidFill>
                  <a:schemeClr val="dk1"/>
                </a:solidFill>
              </a:rPr>
              <a:t>El sistema desarrollado para La Cantina Garrison se basa en una arquitectura en tres capas, la cual separa la lógica del sistema en niveles claramente definidos para asegurar una mejor organización, escalabilidad y mantenimiento.</a:t>
            </a:r>
            <a:endParaRPr b="1" i="1" sz="2000">
              <a:solidFill>
                <a:schemeClr val="dk1"/>
              </a:solidFill>
              <a:latin typeface="Arial"/>
              <a:ea typeface="Arial"/>
              <a:cs typeface="Arial"/>
              <a:sym typeface="Arial"/>
            </a:endParaRPr>
          </a:p>
        </p:txBody>
      </p:sp>
      <p:sp>
        <p:nvSpPr>
          <p:cNvPr id="297" name="Google Shape;297;p8"/>
          <p:cNvSpPr txBox="1"/>
          <p:nvPr/>
        </p:nvSpPr>
        <p:spPr>
          <a:xfrm>
            <a:off x="10482413" y="3730662"/>
            <a:ext cx="9225900" cy="4041000"/>
          </a:xfrm>
          <a:prstGeom prst="rect">
            <a:avLst/>
          </a:prstGeom>
          <a:noFill/>
          <a:ln>
            <a:noFill/>
          </a:ln>
        </p:spPr>
        <p:txBody>
          <a:bodyPr anchorCtr="0" anchor="t" bIns="0" lIns="0" spcFirstLastPara="1" rIns="0" wrap="square" tIns="91425">
            <a:spAutoFit/>
          </a:bodyPr>
          <a:lstStyle/>
          <a:p>
            <a:pPr indent="0" lvl="0" marL="46355" marR="5080" rtl="0" algn="just">
              <a:lnSpc>
                <a:spcPct val="101499"/>
              </a:lnSpc>
              <a:spcBef>
                <a:spcPts val="345"/>
              </a:spcBef>
              <a:spcAft>
                <a:spcPts val="0"/>
              </a:spcAft>
              <a:buNone/>
            </a:pPr>
            <a:r>
              <a:rPr b="1" lang="es-CL" sz="3500">
                <a:solidFill>
                  <a:schemeClr val="dk1"/>
                </a:solidFill>
              </a:rPr>
              <a:t>Flujo del sistema</a:t>
            </a:r>
            <a:endParaRPr b="1" sz="3500">
              <a:solidFill>
                <a:schemeClr val="dk1"/>
              </a:solidFill>
            </a:endParaRPr>
          </a:p>
          <a:p>
            <a:pPr indent="-355600" lvl="0" marL="457200" rtl="0" algn="just">
              <a:lnSpc>
                <a:spcPct val="115000"/>
              </a:lnSpc>
              <a:spcBef>
                <a:spcPts val="600"/>
              </a:spcBef>
              <a:spcAft>
                <a:spcPts val="0"/>
              </a:spcAft>
              <a:buClr>
                <a:schemeClr val="dk1"/>
              </a:buClr>
              <a:buSzPts val="2000"/>
              <a:buChar char="●"/>
            </a:pPr>
            <a:r>
              <a:rPr i="1" lang="es-CL" sz="2000">
                <a:solidFill>
                  <a:schemeClr val="dk1"/>
                </a:solidFill>
              </a:rPr>
              <a:t>Paso 1: Los usuarios envían solicitudes HTTP al sistema desde el frontend.</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Paso 2: El backend procesa las solicitudes y las </a:t>
            </a:r>
            <a:r>
              <a:rPr i="1" lang="es-CL" sz="2000">
                <a:solidFill>
                  <a:schemeClr val="dk1"/>
                </a:solidFill>
              </a:rPr>
              <a:t>válida</a:t>
            </a:r>
            <a:r>
              <a:rPr i="1" lang="es-CL" sz="2000">
                <a:solidFill>
                  <a:schemeClr val="dk1"/>
                </a:solidFill>
              </a:rPr>
              <a:t>.</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Paso 3: El backend interactúa con la base de datos para realizar consultas o actualizaciones.</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Paso 4: La base de datos devuelve los datos al backend, que los pasa al frontend.</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Paso 5: El frontend renderiza los datos para que los usuarios puedan visualizarlos.</a:t>
            </a:r>
            <a:endParaRPr i="1" sz="2000">
              <a:solidFill>
                <a:schemeClr val="dk1"/>
              </a:solidFill>
            </a:endParaRPr>
          </a:p>
          <a:p>
            <a:pPr indent="0" lvl="0" marL="46355" marR="5080" rtl="0" algn="just">
              <a:lnSpc>
                <a:spcPct val="101499"/>
              </a:lnSpc>
              <a:spcBef>
                <a:spcPts val="1500"/>
              </a:spcBef>
              <a:spcAft>
                <a:spcPts val="0"/>
              </a:spcAft>
              <a:buNone/>
            </a:pPr>
            <a:r>
              <a:t/>
            </a:r>
            <a:endParaRPr sz="1950">
              <a:solidFill>
                <a:schemeClr val="dk1"/>
              </a:solidFill>
            </a:endParaRPr>
          </a:p>
        </p:txBody>
      </p:sp>
      <p:sp>
        <p:nvSpPr>
          <p:cNvPr id="298" name="Google Shape;298;p8"/>
          <p:cNvSpPr txBox="1"/>
          <p:nvPr/>
        </p:nvSpPr>
        <p:spPr>
          <a:xfrm>
            <a:off x="10474988" y="7771639"/>
            <a:ext cx="9225900" cy="22626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None/>
            </a:pPr>
            <a:r>
              <a:rPr b="1" lang="es-CL" sz="3500">
                <a:solidFill>
                  <a:schemeClr val="dk1"/>
                </a:solidFill>
              </a:rPr>
              <a:t>Que nos permite</a:t>
            </a:r>
            <a:endParaRPr sz="3500">
              <a:solidFill>
                <a:schemeClr val="dk1"/>
              </a:solidFill>
              <a:latin typeface="Arial"/>
              <a:ea typeface="Arial"/>
              <a:cs typeface="Arial"/>
              <a:sym typeface="Arial"/>
            </a:endParaRPr>
          </a:p>
          <a:p>
            <a:pPr indent="-355600" lvl="0" marL="457200" rtl="0" algn="just">
              <a:lnSpc>
                <a:spcPct val="115000"/>
              </a:lnSpc>
              <a:spcBef>
                <a:spcPts val="600"/>
              </a:spcBef>
              <a:spcAft>
                <a:spcPts val="0"/>
              </a:spcAft>
              <a:buClr>
                <a:schemeClr val="dk1"/>
              </a:buClr>
              <a:buSzPts val="2000"/>
              <a:buChar char="●"/>
            </a:pPr>
            <a:r>
              <a:rPr i="1" lang="es-CL" sz="2000">
                <a:solidFill>
                  <a:schemeClr val="dk1"/>
                </a:solidFill>
              </a:rPr>
              <a:t>Un desarrollo modular y escalable.</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Fácil mantenimiento y actualización.</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Mayor seguridad en el manejo de datos.</a:t>
            </a:r>
            <a:endParaRPr i="1" sz="2000">
              <a:solidFill>
                <a:schemeClr val="dk1"/>
              </a:solidFill>
            </a:endParaRPr>
          </a:p>
          <a:p>
            <a:pPr indent="0" lvl="0" marL="46355" marR="5080" rtl="0" algn="just">
              <a:lnSpc>
                <a:spcPct val="101499"/>
              </a:lnSpc>
              <a:spcBef>
                <a:spcPts val="1500"/>
              </a:spcBef>
              <a:spcAft>
                <a:spcPts val="0"/>
              </a:spcAft>
              <a:buNone/>
            </a:pPr>
            <a:r>
              <a:t/>
            </a:r>
            <a:endParaRPr sz="1950">
              <a:solidFill>
                <a:schemeClr val="dk1"/>
              </a:solidFill>
            </a:endParaRPr>
          </a:p>
        </p:txBody>
      </p:sp>
      <p:pic>
        <p:nvPicPr>
          <p:cNvPr id="299" name="Google Shape;299;p8"/>
          <p:cNvPicPr preferRelativeResize="0"/>
          <p:nvPr/>
        </p:nvPicPr>
        <p:blipFill>
          <a:blip r:embed="rId3">
            <a:alphaModFix/>
          </a:blip>
          <a:stretch>
            <a:fillRect/>
          </a:stretch>
        </p:blipFill>
        <p:spPr>
          <a:xfrm>
            <a:off x="259900" y="2235550"/>
            <a:ext cx="9225901" cy="779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0"/>
          <p:cNvSpPr txBox="1"/>
          <p:nvPr>
            <p:ph type="title"/>
          </p:nvPr>
        </p:nvSpPr>
        <p:spPr>
          <a:xfrm>
            <a:off x="1321990" y="8235994"/>
            <a:ext cx="6048300" cy="1662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L"/>
              <a:t>Tecnologías</a:t>
            </a:r>
            <a:r>
              <a:rPr lang="es-CL"/>
              <a:t> Utilizadas</a:t>
            </a:r>
            <a:endParaRPr/>
          </a:p>
        </p:txBody>
      </p:sp>
      <p:pic>
        <p:nvPicPr>
          <p:cNvPr id="305" name="Google Shape;305;p10"/>
          <p:cNvPicPr preferRelativeResize="0"/>
          <p:nvPr/>
        </p:nvPicPr>
        <p:blipFill>
          <a:blip r:embed="rId3">
            <a:alphaModFix/>
          </a:blip>
          <a:stretch>
            <a:fillRect/>
          </a:stretch>
        </p:blipFill>
        <p:spPr>
          <a:xfrm>
            <a:off x="8080100" y="7907200"/>
            <a:ext cx="9695699" cy="243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18684ce333_1_84"/>
          <p:cNvSpPr txBox="1"/>
          <p:nvPr>
            <p:ph idx="1" type="body"/>
          </p:nvPr>
        </p:nvSpPr>
        <p:spPr>
          <a:xfrm>
            <a:off x="94565" y="828511"/>
            <a:ext cx="4343400" cy="1092000"/>
          </a:xfrm>
          <a:prstGeom prst="rect">
            <a:avLst/>
          </a:prstGeom>
        </p:spPr>
        <p:txBody>
          <a:bodyPr anchorCtr="0" anchor="t" bIns="0" lIns="0" spcFirstLastPara="1" rIns="0" wrap="square" tIns="0">
            <a:spAutoFit/>
          </a:bodyPr>
          <a:lstStyle/>
          <a:p>
            <a:pPr indent="0" lvl="0" marL="0" rtl="0" algn="l">
              <a:lnSpc>
                <a:spcPct val="115000"/>
              </a:lnSpc>
              <a:spcBef>
                <a:spcPts val="1200"/>
              </a:spcBef>
              <a:spcAft>
                <a:spcPts val="1200"/>
              </a:spcAft>
              <a:buClr>
                <a:schemeClr val="dk1"/>
              </a:buClr>
              <a:buSzPts val="1100"/>
              <a:buFont typeface="Arial"/>
              <a:buNone/>
            </a:pPr>
            <a:r>
              <a:rPr i="1" lang="es-CL" sz="3300" u="sng"/>
              <a:t>Herramientas y Tecnologías</a:t>
            </a:r>
            <a:endParaRPr i="1" sz="6300" u="sng"/>
          </a:p>
        </p:txBody>
      </p:sp>
      <p:pic>
        <p:nvPicPr>
          <p:cNvPr id="312" name="Google Shape;312;g318684ce333_1_84"/>
          <p:cNvPicPr preferRelativeResize="0"/>
          <p:nvPr/>
        </p:nvPicPr>
        <p:blipFill>
          <a:blip r:embed="rId3">
            <a:alphaModFix/>
          </a:blip>
          <a:stretch>
            <a:fillRect/>
          </a:stretch>
        </p:blipFill>
        <p:spPr>
          <a:xfrm>
            <a:off x="15629676" y="370500"/>
            <a:ext cx="3165150" cy="2778250"/>
          </a:xfrm>
          <a:prstGeom prst="rect">
            <a:avLst/>
          </a:prstGeom>
          <a:noFill/>
          <a:ln>
            <a:noFill/>
          </a:ln>
        </p:spPr>
      </p:pic>
      <p:pic>
        <p:nvPicPr>
          <p:cNvPr id="313" name="Google Shape;313;g318684ce333_1_84"/>
          <p:cNvPicPr preferRelativeResize="0"/>
          <p:nvPr/>
        </p:nvPicPr>
        <p:blipFill>
          <a:blip r:embed="rId4">
            <a:alphaModFix/>
          </a:blip>
          <a:stretch>
            <a:fillRect/>
          </a:stretch>
        </p:blipFill>
        <p:spPr>
          <a:xfrm>
            <a:off x="12242004" y="1920496"/>
            <a:ext cx="2451775" cy="2205597"/>
          </a:xfrm>
          <a:prstGeom prst="rect">
            <a:avLst/>
          </a:prstGeom>
          <a:noFill/>
          <a:ln>
            <a:noFill/>
          </a:ln>
        </p:spPr>
      </p:pic>
      <p:pic>
        <p:nvPicPr>
          <p:cNvPr id="314" name="Google Shape;314;g318684ce333_1_84"/>
          <p:cNvPicPr preferRelativeResize="0"/>
          <p:nvPr/>
        </p:nvPicPr>
        <p:blipFill>
          <a:blip r:embed="rId5">
            <a:alphaModFix/>
          </a:blip>
          <a:stretch>
            <a:fillRect/>
          </a:stretch>
        </p:blipFill>
        <p:spPr>
          <a:xfrm>
            <a:off x="16187050" y="3452913"/>
            <a:ext cx="3820975" cy="2388425"/>
          </a:xfrm>
          <a:prstGeom prst="rect">
            <a:avLst/>
          </a:prstGeom>
          <a:noFill/>
          <a:ln>
            <a:noFill/>
          </a:ln>
        </p:spPr>
      </p:pic>
      <p:pic>
        <p:nvPicPr>
          <p:cNvPr id="315" name="Google Shape;315;g318684ce333_1_84"/>
          <p:cNvPicPr preferRelativeResize="0"/>
          <p:nvPr/>
        </p:nvPicPr>
        <p:blipFill>
          <a:blip r:embed="rId6">
            <a:alphaModFix/>
          </a:blip>
          <a:stretch>
            <a:fillRect/>
          </a:stretch>
        </p:blipFill>
        <p:spPr>
          <a:xfrm>
            <a:off x="11566475" y="4839363"/>
            <a:ext cx="4752850" cy="2034425"/>
          </a:xfrm>
          <a:prstGeom prst="rect">
            <a:avLst/>
          </a:prstGeom>
          <a:noFill/>
          <a:ln>
            <a:noFill/>
          </a:ln>
        </p:spPr>
      </p:pic>
      <p:pic>
        <p:nvPicPr>
          <p:cNvPr id="316" name="Google Shape;316;g318684ce333_1_84"/>
          <p:cNvPicPr preferRelativeResize="0"/>
          <p:nvPr/>
        </p:nvPicPr>
        <p:blipFill>
          <a:blip r:embed="rId7">
            <a:alphaModFix/>
          </a:blip>
          <a:stretch>
            <a:fillRect/>
          </a:stretch>
        </p:blipFill>
        <p:spPr>
          <a:xfrm>
            <a:off x="15629681" y="6873778"/>
            <a:ext cx="4065891" cy="2034425"/>
          </a:xfrm>
          <a:prstGeom prst="rect">
            <a:avLst/>
          </a:prstGeom>
          <a:noFill/>
          <a:ln>
            <a:noFill/>
          </a:ln>
        </p:spPr>
      </p:pic>
      <p:pic>
        <p:nvPicPr>
          <p:cNvPr id="317" name="Google Shape;317;g318684ce333_1_84"/>
          <p:cNvPicPr preferRelativeResize="0"/>
          <p:nvPr/>
        </p:nvPicPr>
        <p:blipFill>
          <a:blip r:embed="rId8">
            <a:alphaModFix/>
          </a:blip>
          <a:stretch>
            <a:fillRect/>
          </a:stretch>
        </p:blipFill>
        <p:spPr>
          <a:xfrm>
            <a:off x="11847542" y="7372200"/>
            <a:ext cx="3616732" cy="2034426"/>
          </a:xfrm>
          <a:prstGeom prst="rect">
            <a:avLst/>
          </a:prstGeom>
          <a:noFill/>
          <a:ln>
            <a:noFill/>
          </a:ln>
        </p:spPr>
      </p:pic>
      <p:sp>
        <p:nvSpPr>
          <p:cNvPr id="318" name="Google Shape;318;g318684ce333_1_84"/>
          <p:cNvSpPr txBox="1"/>
          <p:nvPr/>
        </p:nvSpPr>
        <p:spPr>
          <a:xfrm>
            <a:off x="547225" y="2400875"/>
            <a:ext cx="10201500" cy="69114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600"/>
              </a:spcBef>
              <a:spcAft>
                <a:spcPts val="0"/>
              </a:spcAft>
              <a:buClr>
                <a:schemeClr val="dk1"/>
              </a:buClr>
              <a:buSzPts val="2000"/>
              <a:buChar char="●"/>
            </a:pPr>
            <a:r>
              <a:rPr i="1" lang="es-CL" sz="2000">
                <a:solidFill>
                  <a:schemeClr val="dk1"/>
                </a:solidFill>
              </a:rPr>
              <a:t>Bootstrap:</a:t>
            </a:r>
            <a:endParaRPr i="1" sz="2000">
              <a:solidFill>
                <a:schemeClr val="dk1"/>
              </a:solidFill>
            </a:endParaRPr>
          </a:p>
          <a:p>
            <a:pPr indent="-355600" lvl="1" marL="914400" rtl="0" algn="just">
              <a:lnSpc>
                <a:spcPct val="115000"/>
              </a:lnSpc>
              <a:spcBef>
                <a:spcPts val="0"/>
              </a:spcBef>
              <a:spcAft>
                <a:spcPts val="0"/>
              </a:spcAft>
              <a:buClr>
                <a:schemeClr val="dk1"/>
              </a:buClr>
              <a:buSzPts val="2000"/>
              <a:buChar char="○"/>
            </a:pPr>
            <a:r>
              <a:rPr i="1" lang="es-CL" sz="2000">
                <a:solidFill>
                  <a:schemeClr val="dk1"/>
                </a:solidFill>
              </a:rPr>
              <a:t>Utilizado para diseñar una interfaz de usuario responsiva y atractiva.</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jQuery:</a:t>
            </a:r>
            <a:endParaRPr i="1" sz="2000">
              <a:solidFill>
                <a:schemeClr val="dk1"/>
              </a:solidFill>
            </a:endParaRPr>
          </a:p>
          <a:p>
            <a:pPr indent="-355600" lvl="1" marL="914400" rtl="0" algn="just">
              <a:lnSpc>
                <a:spcPct val="115000"/>
              </a:lnSpc>
              <a:spcBef>
                <a:spcPts val="0"/>
              </a:spcBef>
              <a:spcAft>
                <a:spcPts val="0"/>
              </a:spcAft>
              <a:buClr>
                <a:schemeClr val="dk1"/>
              </a:buClr>
              <a:buSzPts val="2000"/>
              <a:buChar char="○"/>
            </a:pPr>
            <a:r>
              <a:rPr i="1" lang="es-CL" sz="2000">
                <a:solidFill>
                  <a:schemeClr val="dk1"/>
                </a:solidFill>
              </a:rPr>
              <a:t>Facilita la manipulación del DOM y la creación de funcionalidades dinámicas en el frontend, como validaciones en tiempo real y efectos interactivos.</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PHP:</a:t>
            </a:r>
            <a:endParaRPr i="1" sz="2000">
              <a:solidFill>
                <a:schemeClr val="dk1"/>
              </a:solidFill>
            </a:endParaRPr>
          </a:p>
          <a:p>
            <a:pPr indent="-355600" lvl="1" marL="914400" rtl="0" algn="just">
              <a:lnSpc>
                <a:spcPct val="115000"/>
              </a:lnSpc>
              <a:spcBef>
                <a:spcPts val="0"/>
              </a:spcBef>
              <a:spcAft>
                <a:spcPts val="0"/>
              </a:spcAft>
              <a:buClr>
                <a:schemeClr val="dk1"/>
              </a:buClr>
              <a:buSzPts val="2000"/>
              <a:buChar char="○"/>
            </a:pPr>
            <a:r>
              <a:rPr i="1" lang="es-CL" sz="2000">
                <a:solidFill>
                  <a:schemeClr val="dk1"/>
                </a:solidFill>
              </a:rPr>
              <a:t>Lenguaje de programación principal para el desarrollo del backend, implementando la lógica del negocio y manejando las solicitudes desde el frontend.</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Laravel:</a:t>
            </a:r>
            <a:endParaRPr i="1" sz="2000">
              <a:solidFill>
                <a:schemeClr val="dk1"/>
              </a:solidFill>
            </a:endParaRPr>
          </a:p>
          <a:p>
            <a:pPr indent="-355600" lvl="1" marL="914400" rtl="0" algn="just">
              <a:lnSpc>
                <a:spcPct val="115000"/>
              </a:lnSpc>
              <a:spcBef>
                <a:spcPts val="0"/>
              </a:spcBef>
              <a:spcAft>
                <a:spcPts val="0"/>
              </a:spcAft>
              <a:buClr>
                <a:schemeClr val="dk1"/>
              </a:buClr>
              <a:buSzPts val="2000"/>
              <a:buChar char="○"/>
            </a:pPr>
            <a:r>
              <a:rPr i="1" lang="es-CL" sz="2000">
                <a:solidFill>
                  <a:schemeClr val="dk1"/>
                </a:solidFill>
              </a:rPr>
              <a:t>Framework de PHP empleado para estructurar el backend, agilizar el desarrollo con herramientas integradas y mantener el código organizado y seguro.</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MySQL:</a:t>
            </a:r>
            <a:endParaRPr i="1" sz="2000">
              <a:solidFill>
                <a:schemeClr val="dk1"/>
              </a:solidFill>
            </a:endParaRPr>
          </a:p>
          <a:p>
            <a:pPr indent="-355600" lvl="1" marL="914400" rtl="0" algn="just">
              <a:lnSpc>
                <a:spcPct val="115000"/>
              </a:lnSpc>
              <a:spcBef>
                <a:spcPts val="0"/>
              </a:spcBef>
              <a:spcAft>
                <a:spcPts val="0"/>
              </a:spcAft>
              <a:buClr>
                <a:schemeClr val="dk1"/>
              </a:buClr>
              <a:buSzPts val="2000"/>
              <a:buChar char="○"/>
            </a:pPr>
            <a:r>
              <a:rPr i="1" lang="es-CL" sz="2000">
                <a:solidFill>
                  <a:schemeClr val="dk1"/>
                </a:solidFill>
              </a:rPr>
              <a:t>Sistema de gestión de bases de datos utilizado para almacenar y administrar los datos del sistema, como inventarios, ventas y usuarios.</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GitHub:</a:t>
            </a:r>
            <a:endParaRPr i="1" sz="2000">
              <a:solidFill>
                <a:schemeClr val="dk1"/>
              </a:solidFill>
            </a:endParaRPr>
          </a:p>
          <a:p>
            <a:pPr indent="-355600" lvl="1" marL="914400" rtl="0" algn="just">
              <a:lnSpc>
                <a:spcPct val="115000"/>
              </a:lnSpc>
              <a:spcBef>
                <a:spcPts val="0"/>
              </a:spcBef>
              <a:spcAft>
                <a:spcPts val="0"/>
              </a:spcAft>
              <a:buClr>
                <a:schemeClr val="dk1"/>
              </a:buClr>
              <a:buSzPts val="2000"/>
              <a:buChar char="○"/>
            </a:pPr>
            <a:r>
              <a:rPr i="1" lang="es-CL" sz="2000">
                <a:solidFill>
                  <a:schemeClr val="dk1"/>
                </a:solidFill>
              </a:rPr>
              <a:t>Herramienta de control de versiones utilizada para colaborar en el desarrollo del proyecto, permitiendo la gestión de cambios y el trabajo en equipo.</a:t>
            </a:r>
            <a:endParaRPr i="1" sz="2000">
              <a:solidFill>
                <a:schemeClr val="dk1"/>
              </a:solidFill>
            </a:endParaRPr>
          </a:p>
          <a:p>
            <a:pPr indent="-355600" lvl="0" marL="457200" rtl="0" algn="just">
              <a:lnSpc>
                <a:spcPct val="115000"/>
              </a:lnSpc>
              <a:spcBef>
                <a:spcPts val="0"/>
              </a:spcBef>
              <a:spcAft>
                <a:spcPts val="0"/>
              </a:spcAft>
              <a:buClr>
                <a:schemeClr val="dk1"/>
              </a:buClr>
              <a:buSzPts val="2000"/>
              <a:buChar char="●"/>
            </a:pPr>
            <a:r>
              <a:rPr i="1" lang="es-CL" sz="2000">
                <a:solidFill>
                  <a:schemeClr val="dk1"/>
                </a:solidFill>
              </a:rPr>
              <a:t>Apache:</a:t>
            </a:r>
            <a:endParaRPr i="1" sz="2000">
              <a:solidFill>
                <a:schemeClr val="dk1"/>
              </a:solidFill>
            </a:endParaRPr>
          </a:p>
          <a:p>
            <a:pPr indent="-355600" lvl="1" marL="914400" rtl="0" algn="just">
              <a:lnSpc>
                <a:spcPct val="115000"/>
              </a:lnSpc>
              <a:spcBef>
                <a:spcPts val="0"/>
              </a:spcBef>
              <a:spcAft>
                <a:spcPts val="0"/>
              </a:spcAft>
              <a:buClr>
                <a:schemeClr val="dk1"/>
              </a:buClr>
              <a:buSzPts val="2000"/>
              <a:buChar char="○"/>
            </a:pPr>
            <a:r>
              <a:rPr i="1" lang="es-CL" sz="2000">
                <a:solidFill>
                  <a:schemeClr val="dk1"/>
                </a:solidFill>
              </a:rPr>
              <a:t>Servidor web que aloja el sistema y procesa las solicitudes HTTP, facilitando la comunicación entre el frontend y el backend.</a:t>
            </a:r>
            <a:endParaRPr i="1" sz="2000">
              <a:solidFill>
                <a:schemeClr val="dk1"/>
              </a:solidFill>
            </a:endParaRPr>
          </a:p>
          <a:p>
            <a:pPr indent="0" lvl="0" marL="0" rtl="0" algn="l">
              <a:spcBef>
                <a:spcPts val="1500"/>
              </a:spcBef>
              <a:spcAft>
                <a:spcPts val="0"/>
              </a:spcAft>
              <a:buNone/>
            </a:pPr>
            <a:r>
              <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18684ce333_1_99"/>
          <p:cNvSpPr txBox="1"/>
          <p:nvPr/>
        </p:nvSpPr>
        <p:spPr>
          <a:xfrm>
            <a:off x="1770750" y="3596500"/>
            <a:ext cx="158397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s-CL" sz="4000">
                <a:solidFill>
                  <a:schemeClr val="dk1"/>
                </a:solidFill>
              </a:rPr>
              <a:t>DEMOSTRACIÓN DEL RESULTADO DEL PROYECTO</a:t>
            </a:r>
            <a:endParaRPr sz="2400">
              <a:solidFill>
                <a:srgbClr val="757070"/>
              </a:solidFill>
              <a:latin typeface="Calibri"/>
              <a:ea typeface="Calibri"/>
              <a:cs typeface="Calibri"/>
              <a:sym typeface="Calibri"/>
            </a:endParaRPr>
          </a:p>
        </p:txBody>
      </p:sp>
      <p:pic>
        <p:nvPicPr>
          <p:cNvPr id="325" name="Google Shape;325;g318684ce333_1_99"/>
          <p:cNvPicPr preferRelativeResize="0"/>
          <p:nvPr/>
        </p:nvPicPr>
        <p:blipFill>
          <a:blip r:embed="rId3">
            <a:alphaModFix/>
          </a:blip>
          <a:stretch>
            <a:fillRect/>
          </a:stretch>
        </p:blipFill>
        <p:spPr>
          <a:xfrm>
            <a:off x="6125225" y="4687750"/>
            <a:ext cx="7130750" cy="4872426"/>
          </a:xfrm>
          <a:prstGeom prst="rect">
            <a:avLst/>
          </a:prstGeom>
          <a:noFill/>
          <a:ln>
            <a:noFill/>
          </a:ln>
        </p:spPr>
      </p:pic>
      <p:sp>
        <p:nvSpPr>
          <p:cNvPr id="326" name="Google Shape;326;g318684ce333_1_99"/>
          <p:cNvSpPr txBox="1"/>
          <p:nvPr/>
        </p:nvSpPr>
        <p:spPr>
          <a:xfrm>
            <a:off x="150400" y="995475"/>
            <a:ext cx="4629600" cy="8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i="1" lang="es-CL" sz="5500" u="sng">
                <a:solidFill>
                  <a:schemeClr val="dk1"/>
                </a:solidFill>
              </a:rPr>
              <a:t>2CL1CO</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18684ce333_1_107"/>
          <p:cNvSpPr txBox="1"/>
          <p:nvPr>
            <p:ph type="title"/>
          </p:nvPr>
        </p:nvSpPr>
        <p:spPr>
          <a:xfrm>
            <a:off x="1321990" y="8235994"/>
            <a:ext cx="60483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CL"/>
              <a:t>Conclusión</a:t>
            </a:r>
            <a:endParaRPr/>
          </a:p>
        </p:txBody>
      </p:sp>
      <p:pic>
        <p:nvPicPr>
          <p:cNvPr id="333" name="Google Shape;333;g318684ce333_1_107"/>
          <p:cNvPicPr preferRelativeResize="0"/>
          <p:nvPr/>
        </p:nvPicPr>
        <p:blipFill>
          <a:blip r:embed="rId3">
            <a:alphaModFix/>
          </a:blip>
          <a:stretch>
            <a:fillRect/>
          </a:stretch>
        </p:blipFill>
        <p:spPr>
          <a:xfrm>
            <a:off x="8070225" y="7890375"/>
            <a:ext cx="8052150" cy="238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18684ce333_1_116"/>
          <p:cNvSpPr txBox="1"/>
          <p:nvPr>
            <p:ph idx="1" type="body"/>
          </p:nvPr>
        </p:nvSpPr>
        <p:spPr>
          <a:xfrm>
            <a:off x="127615" y="1126136"/>
            <a:ext cx="43434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i="1" lang="es-CL" u="sng"/>
              <a:t>Conclusión</a:t>
            </a:r>
            <a:endParaRPr i="1" u="sng"/>
          </a:p>
        </p:txBody>
      </p:sp>
      <p:sp>
        <p:nvSpPr>
          <p:cNvPr id="340" name="Google Shape;340;g318684ce333_1_116"/>
          <p:cNvSpPr txBox="1"/>
          <p:nvPr/>
        </p:nvSpPr>
        <p:spPr>
          <a:xfrm>
            <a:off x="561400" y="2566225"/>
            <a:ext cx="17297100" cy="7308000"/>
          </a:xfrm>
          <a:prstGeom prst="rect">
            <a:avLst/>
          </a:prstGeom>
          <a:noFill/>
          <a:ln>
            <a:noFill/>
          </a:ln>
        </p:spPr>
        <p:txBody>
          <a:bodyPr anchorCtr="0" anchor="t" bIns="91425" lIns="91425" spcFirstLastPara="1" rIns="91425" wrap="square" tIns="91425">
            <a:noAutofit/>
          </a:bodyPr>
          <a:lstStyle/>
          <a:p>
            <a:pPr indent="-361950" lvl="0" marL="457200" rtl="0" algn="just">
              <a:lnSpc>
                <a:spcPct val="115000"/>
              </a:lnSpc>
              <a:spcBef>
                <a:spcPts val="600"/>
              </a:spcBef>
              <a:spcAft>
                <a:spcPts val="0"/>
              </a:spcAft>
              <a:buClr>
                <a:schemeClr val="dk1"/>
              </a:buClr>
              <a:buSzPts val="2100"/>
              <a:buChar char="●"/>
            </a:pPr>
            <a:r>
              <a:rPr i="1" lang="es-CL" sz="2100">
                <a:solidFill>
                  <a:schemeClr val="dk1"/>
                </a:solidFill>
              </a:rPr>
              <a:t>Este proyecto nos permitió fortalecer nuestras habilidades técnicas en desarrollo de software, gestión de proyectos y metodologías ágiles, cumpliendo con los objetivos trazados desde la planificación inicial.</a:t>
            </a:r>
            <a:endParaRPr i="1" sz="2100">
              <a:solidFill>
                <a:schemeClr val="dk1"/>
              </a:solidFill>
            </a:endParaRPr>
          </a:p>
          <a:p>
            <a:pPr indent="-361950" lvl="0" marL="457200" rtl="0" algn="just">
              <a:lnSpc>
                <a:spcPct val="115000"/>
              </a:lnSpc>
              <a:spcBef>
                <a:spcPts val="0"/>
              </a:spcBef>
              <a:spcAft>
                <a:spcPts val="0"/>
              </a:spcAft>
              <a:buClr>
                <a:schemeClr val="dk1"/>
              </a:buClr>
              <a:buSzPts val="2100"/>
              <a:buChar char="●"/>
            </a:pPr>
            <a:r>
              <a:rPr i="1" lang="es-CL" sz="2100">
                <a:solidFill>
                  <a:schemeClr val="dk1"/>
                </a:solidFill>
              </a:rPr>
              <a:t>Creamos un sistema web funcional que resuelve problemas reales del cliente, optimizando la gestión de inventario y las ventas, lo que contribuye a la mejora operativa de La Cantina Garrison.</a:t>
            </a:r>
            <a:endParaRPr i="1" sz="2100">
              <a:solidFill>
                <a:schemeClr val="dk1"/>
              </a:solidFill>
            </a:endParaRPr>
          </a:p>
          <a:p>
            <a:pPr indent="-361950" lvl="0" marL="457200" rtl="0" algn="just">
              <a:lnSpc>
                <a:spcPct val="115000"/>
              </a:lnSpc>
              <a:spcBef>
                <a:spcPts val="0"/>
              </a:spcBef>
              <a:spcAft>
                <a:spcPts val="0"/>
              </a:spcAft>
              <a:buClr>
                <a:schemeClr val="dk1"/>
              </a:buClr>
              <a:buSzPts val="2100"/>
              <a:buChar char="●"/>
            </a:pPr>
            <a:r>
              <a:rPr i="1" lang="es-CL" sz="2100">
                <a:solidFill>
                  <a:schemeClr val="dk1"/>
                </a:solidFill>
              </a:rPr>
              <a:t>La colaboración en equipo y la implementación de la metodología ágil SCRUM fueron clave para alcanzar nuestras metas, gestionando efectivamente los tiempos y recursos asignados.</a:t>
            </a:r>
            <a:endParaRPr i="1" sz="2100">
              <a:solidFill>
                <a:schemeClr val="dk1"/>
              </a:solidFill>
            </a:endParaRPr>
          </a:p>
          <a:p>
            <a:pPr indent="-361950" lvl="0" marL="457200" rtl="0" algn="just">
              <a:lnSpc>
                <a:spcPct val="115000"/>
              </a:lnSpc>
              <a:spcBef>
                <a:spcPts val="0"/>
              </a:spcBef>
              <a:spcAft>
                <a:spcPts val="0"/>
              </a:spcAft>
              <a:buClr>
                <a:schemeClr val="dk1"/>
              </a:buClr>
              <a:buSzPts val="2100"/>
              <a:buChar char="●"/>
            </a:pPr>
            <a:r>
              <a:rPr i="1" lang="es-CL" sz="2100">
                <a:solidFill>
                  <a:schemeClr val="dk1"/>
                </a:solidFill>
              </a:rPr>
              <a:t>Este proyecto refleja nuestro cumplimiento con el perfil de egreso de un estudiante de Ingeniería en Informática del DUOC UC, destacando competencias como:</a:t>
            </a:r>
            <a:endParaRPr i="1" sz="2100">
              <a:solidFill>
                <a:schemeClr val="dk1"/>
              </a:solidFill>
            </a:endParaRPr>
          </a:p>
          <a:p>
            <a:pPr indent="-361950" lvl="1" marL="914400" rtl="0" algn="just">
              <a:lnSpc>
                <a:spcPct val="115000"/>
              </a:lnSpc>
              <a:spcBef>
                <a:spcPts val="0"/>
              </a:spcBef>
              <a:spcAft>
                <a:spcPts val="0"/>
              </a:spcAft>
              <a:buClr>
                <a:schemeClr val="dk1"/>
              </a:buClr>
              <a:buSzPts val="2100"/>
              <a:buChar char="○"/>
            </a:pPr>
            <a:r>
              <a:rPr i="1" lang="es-CL" sz="2100">
                <a:solidFill>
                  <a:schemeClr val="dk1"/>
                </a:solidFill>
              </a:rPr>
              <a:t>Diseño, desarrollo e implementación de soluciones informáticas.</a:t>
            </a:r>
            <a:endParaRPr i="1" sz="2100">
              <a:solidFill>
                <a:schemeClr val="dk1"/>
              </a:solidFill>
            </a:endParaRPr>
          </a:p>
          <a:p>
            <a:pPr indent="-361950" lvl="1" marL="914400" rtl="0" algn="just">
              <a:lnSpc>
                <a:spcPct val="115000"/>
              </a:lnSpc>
              <a:spcBef>
                <a:spcPts val="0"/>
              </a:spcBef>
              <a:spcAft>
                <a:spcPts val="0"/>
              </a:spcAft>
              <a:buClr>
                <a:schemeClr val="dk1"/>
              </a:buClr>
              <a:buSzPts val="2100"/>
              <a:buChar char="○"/>
            </a:pPr>
            <a:r>
              <a:rPr i="1" lang="es-CL" sz="2100">
                <a:solidFill>
                  <a:schemeClr val="dk1"/>
                </a:solidFill>
              </a:rPr>
              <a:t>Trabajo en equipo y comunicación efectiva.</a:t>
            </a:r>
            <a:endParaRPr i="1" sz="2100">
              <a:solidFill>
                <a:schemeClr val="dk1"/>
              </a:solidFill>
            </a:endParaRPr>
          </a:p>
          <a:p>
            <a:pPr indent="-361950" lvl="1" marL="914400" rtl="0" algn="just">
              <a:lnSpc>
                <a:spcPct val="115000"/>
              </a:lnSpc>
              <a:spcBef>
                <a:spcPts val="0"/>
              </a:spcBef>
              <a:spcAft>
                <a:spcPts val="0"/>
              </a:spcAft>
              <a:buClr>
                <a:schemeClr val="dk1"/>
              </a:buClr>
              <a:buSzPts val="2100"/>
              <a:buChar char="○"/>
            </a:pPr>
            <a:r>
              <a:rPr i="1" lang="es-CL" sz="2100">
                <a:solidFill>
                  <a:schemeClr val="dk1"/>
                </a:solidFill>
              </a:rPr>
              <a:t>Capacidad de aplicar buenas prácticas y tecnologías modernas en un entorno profesional.</a:t>
            </a:r>
            <a:endParaRPr i="1" sz="2100">
              <a:solidFill>
                <a:schemeClr val="dk1"/>
              </a:solidFill>
            </a:endParaRPr>
          </a:p>
          <a:p>
            <a:pPr indent="-361950" lvl="0" marL="457200" rtl="0" algn="just">
              <a:lnSpc>
                <a:spcPct val="115000"/>
              </a:lnSpc>
              <a:spcBef>
                <a:spcPts val="0"/>
              </a:spcBef>
              <a:spcAft>
                <a:spcPts val="0"/>
              </a:spcAft>
              <a:buClr>
                <a:schemeClr val="dk1"/>
              </a:buClr>
              <a:buSzPts val="2100"/>
              <a:buChar char="●"/>
            </a:pPr>
            <a:r>
              <a:rPr i="1" lang="es-CL" sz="2100">
                <a:solidFill>
                  <a:schemeClr val="dk1"/>
                </a:solidFill>
              </a:rPr>
              <a:t>Futuro Profesional:</a:t>
            </a:r>
            <a:endParaRPr i="1" sz="2100">
              <a:solidFill>
                <a:schemeClr val="dk1"/>
              </a:solidFill>
            </a:endParaRPr>
          </a:p>
          <a:p>
            <a:pPr indent="-361950" lvl="1" marL="914400" rtl="0" algn="just">
              <a:lnSpc>
                <a:spcPct val="115000"/>
              </a:lnSpc>
              <a:spcBef>
                <a:spcPts val="0"/>
              </a:spcBef>
              <a:spcAft>
                <a:spcPts val="0"/>
              </a:spcAft>
              <a:buClr>
                <a:schemeClr val="dk1"/>
              </a:buClr>
              <a:buSzPts val="2100"/>
              <a:buChar char="○"/>
            </a:pPr>
            <a:r>
              <a:rPr i="1" lang="es-CL" sz="2100">
                <a:solidFill>
                  <a:schemeClr val="dk1"/>
                </a:solidFill>
              </a:rPr>
              <a:t>Cada uno de nosotros aspira a trabajar en una empresa del sector TI, donde podamos aplicar las habilidades adquiridas durante nuestra formación en el DUOC UC.</a:t>
            </a:r>
            <a:endParaRPr i="1" sz="2100">
              <a:solidFill>
                <a:schemeClr val="dk1"/>
              </a:solidFill>
            </a:endParaRPr>
          </a:p>
          <a:p>
            <a:pPr indent="-361950" lvl="1" marL="914400" rtl="0" algn="just">
              <a:lnSpc>
                <a:spcPct val="115000"/>
              </a:lnSpc>
              <a:spcBef>
                <a:spcPts val="0"/>
              </a:spcBef>
              <a:spcAft>
                <a:spcPts val="0"/>
              </a:spcAft>
              <a:buClr>
                <a:schemeClr val="dk1"/>
              </a:buClr>
              <a:buSzPts val="2100"/>
              <a:buChar char="○"/>
            </a:pPr>
            <a:r>
              <a:rPr i="1" lang="es-CL" sz="2100">
                <a:solidFill>
                  <a:schemeClr val="dk1"/>
                </a:solidFill>
              </a:rPr>
              <a:t>En roles como desarrolladores, gestores de proyectos o especialistas en tecnología, tenemos la confianza de que podemos aportar soluciones innovadoras a problemas reales.</a:t>
            </a:r>
            <a:endParaRPr i="1" sz="2100">
              <a:solidFill>
                <a:schemeClr val="dk1"/>
              </a:solidFill>
            </a:endParaRPr>
          </a:p>
          <a:p>
            <a:pPr indent="0" lvl="0" marL="0" rtl="0" algn="just">
              <a:lnSpc>
                <a:spcPct val="115000"/>
              </a:lnSpc>
              <a:spcBef>
                <a:spcPts val="2100"/>
              </a:spcBef>
              <a:spcAft>
                <a:spcPts val="0"/>
              </a:spcAft>
              <a:buNone/>
            </a:pPr>
            <a:r>
              <a:rPr i="1" lang="es-CL" sz="2100">
                <a:solidFill>
                  <a:schemeClr val="dk1"/>
                </a:solidFill>
              </a:rPr>
              <a:t>A pesar de los desafíos técnicos, las limitaciones de tiempo y los compromisos externos, logramos desarrollar un sistema funcional que cumple con los objetivos del cliente, demostrando nuestra capacidad para adaptarnos y superar obstáculos como futuros ingenieros informáticos.</a:t>
            </a:r>
            <a:endParaRPr i="1" sz="2900">
              <a:solidFill>
                <a:schemeClr val="dk1"/>
              </a:solidFill>
            </a:endParaRPr>
          </a:p>
          <a:p>
            <a:pPr indent="0" lvl="0" marL="0" rtl="0" algn="l">
              <a:spcBef>
                <a:spcPts val="1200"/>
              </a:spcBef>
              <a:spcAft>
                <a:spcPts val="0"/>
              </a:spcAft>
              <a:buNone/>
            </a:pPr>
            <a:r>
              <a:t/>
            </a:r>
            <a:endParaRPr sz="1800">
              <a:latin typeface="Calibri"/>
              <a:ea typeface="Calibri"/>
              <a:cs typeface="Calibri"/>
              <a:sym typeface="Calibri"/>
            </a:endParaRPr>
          </a:p>
        </p:txBody>
      </p:sp>
      <p:pic>
        <p:nvPicPr>
          <p:cNvPr id="341" name="Google Shape;341;g318684ce333_1_116"/>
          <p:cNvPicPr preferRelativeResize="0"/>
          <p:nvPr/>
        </p:nvPicPr>
        <p:blipFill>
          <a:blip r:embed="rId3">
            <a:alphaModFix/>
          </a:blip>
          <a:stretch>
            <a:fillRect/>
          </a:stretch>
        </p:blipFill>
        <p:spPr>
          <a:xfrm>
            <a:off x="11600829" y="168925"/>
            <a:ext cx="7745724" cy="2261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1"/>
          <p:cNvSpPr txBox="1"/>
          <p:nvPr>
            <p:ph idx="1" type="body"/>
          </p:nvPr>
        </p:nvSpPr>
        <p:spPr>
          <a:xfrm>
            <a:off x="5138402" y="7307097"/>
            <a:ext cx="10649100" cy="861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i="1" lang="es-CL" sz="5600">
                <a:solidFill>
                  <a:schemeClr val="lt1"/>
                </a:solidFill>
              </a:rPr>
              <a:t>¿Dudas o comentarios?</a:t>
            </a:r>
            <a:endParaRPr i="1" sz="7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
          <p:cNvSpPr txBox="1"/>
          <p:nvPr>
            <p:ph idx="1" type="body"/>
          </p:nvPr>
        </p:nvSpPr>
        <p:spPr>
          <a:xfrm>
            <a:off x="78015" y="960811"/>
            <a:ext cx="4343400" cy="84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i="1" lang="es-CL" sz="5500" u="sng"/>
              <a:t>Índice</a:t>
            </a:r>
            <a:endParaRPr i="1" sz="5500" u="sng"/>
          </a:p>
        </p:txBody>
      </p:sp>
      <p:sp>
        <p:nvSpPr>
          <p:cNvPr id="206" name="Google Shape;206;p2"/>
          <p:cNvSpPr/>
          <p:nvPr/>
        </p:nvSpPr>
        <p:spPr>
          <a:xfrm>
            <a:off x="287550" y="2500075"/>
            <a:ext cx="5748900" cy="4877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i="1" lang="es-CL" sz="2000">
                <a:solidFill>
                  <a:schemeClr val="dk1"/>
                </a:solidFill>
              </a:rPr>
              <a:t>3. </a:t>
            </a:r>
            <a:r>
              <a:rPr b="1" i="1" lang="es-CL" sz="2000">
                <a:solidFill>
                  <a:schemeClr val="dk1"/>
                </a:solidFill>
              </a:rPr>
              <a:t>Asignación de roles </a:t>
            </a:r>
            <a:r>
              <a:rPr b="1" i="1" lang="es-CL" sz="2000">
                <a:solidFill>
                  <a:schemeClr val="dk1"/>
                </a:solidFill>
              </a:rPr>
              <a:t>Introducción</a:t>
            </a:r>
            <a:endParaRPr b="1" i="1" sz="2000">
              <a:solidFill>
                <a:schemeClr val="dk1"/>
              </a:solidFill>
            </a:endParaRPr>
          </a:p>
          <a:p>
            <a:pPr indent="0" lvl="0" marL="0" rtl="0" algn="l">
              <a:lnSpc>
                <a:spcPct val="115000"/>
              </a:lnSpc>
              <a:spcBef>
                <a:spcPts val="1500"/>
              </a:spcBef>
              <a:spcAft>
                <a:spcPts val="0"/>
              </a:spcAft>
              <a:buNone/>
            </a:pPr>
            <a:r>
              <a:rPr b="1" i="1" lang="es-CL" sz="2000">
                <a:solidFill>
                  <a:schemeClr val="dk1"/>
                </a:solidFill>
              </a:rPr>
              <a:t>4. Descripción de la problemática y solución</a:t>
            </a:r>
            <a:endParaRPr b="1" i="1" sz="2000">
              <a:solidFill>
                <a:schemeClr val="dk1"/>
              </a:solidFill>
            </a:endParaRPr>
          </a:p>
          <a:p>
            <a:pPr indent="0" lvl="0" marL="0" rtl="0" algn="l">
              <a:lnSpc>
                <a:spcPct val="115000"/>
              </a:lnSpc>
              <a:spcBef>
                <a:spcPts val="1500"/>
              </a:spcBef>
              <a:spcAft>
                <a:spcPts val="0"/>
              </a:spcAft>
              <a:buNone/>
            </a:pPr>
            <a:r>
              <a:rPr b="1" i="1" lang="es-CL" sz="2000">
                <a:solidFill>
                  <a:schemeClr val="dk1"/>
                </a:solidFill>
              </a:rPr>
              <a:t>6. Objetivos de el proyecto</a:t>
            </a:r>
            <a:endParaRPr b="1" i="1" sz="2000">
              <a:solidFill>
                <a:schemeClr val="dk1"/>
              </a:solidFill>
            </a:endParaRPr>
          </a:p>
          <a:p>
            <a:pPr indent="0" lvl="0" marL="0" rtl="0" algn="l">
              <a:lnSpc>
                <a:spcPct val="115000"/>
              </a:lnSpc>
              <a:spcBef>
                <a:spcPts val="1500"/>
              </a:spcBef>
              <a:spcAft>
                <a:spcPts val="0"/>
              </a:spcAft>
              <a:buNone/>
            </a:pPr>
            <a:r>
              <a:rPr b="1" i="1" lang="es-CL" sz="2000">
                <a:solidFill>
                  <a:schemeClr val="dk1"/>
                </a:solidFill>
              </a:rPr>
              <a:t>8. Metodología</a:t>
            </a:r>
            <a:endParaRPr b="1" i="1" sz="2000">
              <a:solidFill>
                <a:schemeClr val="dk1"/>
              </a:solidFill>
            </a:endParaRPr>
          </a:p>
          <a:p>
            <a:pPr indent="0" lvl="0" marL="0" rtl="0" algn="l">
              <a:lnSpc>
                <a:spcPct val="115000"/>
              </a:lnSpc>
              <a:spcBef>
                <a:spcPts val="1500"/>
              </a:spcBef>
              <a:spcAft>
                <a:spcPts val="0"/>
              </a:spcAft>
              <a:buNone/>
            </a:pPr>
            <a:r>
              <a:rPr b="1" i="1" lang="es-CL" sz="2000">
                <a:solidFill>
                  <a:schemeClr val="dk1"/>
                </a:solidFill>
              </a:rPr>
              <a:t>11. Topología del sistema</a:t>
            </a:r>
            <a:endParaRPr b="1" i="1" sz="2000">
              <a:solidFill>
                <a:schemeClr val="dk1"/>
              </a:solidFill>
            </a:endParaRPr>
          </a:p>
          <a:p>
            <a:pPr indent="0" lvl="0" marL="0" rtl="0" algn="l">
              <a:lnSpc>
                <a:spcPct val="115000"/>
              </a:lnSpc>
              <a:spcBef>
                <a:spcPts val="1500"/>
              </a:spcBef>
              <a:spcAft>
                <a:spcPts val="0"/>
              </a:spcAft>
              <a:buNone/>
            </a:pPr>
            <a:r>
              <a:rPr b="1" i="1" lang="es-CL" sz="2000">
                <a:solidFill>
                  <a:schemeClr val="dk1"/>
                </a:solidFill>
              </a:rPr>
              <a:t>13. Tecnologías utilizadas</a:t>
            </a:r>
            <a:endParaRPr b="1" i="1" sz="2000">
              <a:solidFill>
                <a:schemeClr val="dk1"/>
              </a:solidFill>
            </a:endParaRPr>
          </a:p>
          <a:p>
            <a:pPr indent="0" lvl="0" marL="0" rtl="0" algn="l">
              <a:lnSpc>
                <a:spcPct val="115000"/>
              </a:lnSpc>
              <a:spcBef>
                <a:spcPts val="1500"/>
              </a:spcBef>
              <a:spcAft>
                <a:spcPts val="0"/>
              </a:spcAft>
              <a:buNone/>
            </a:pPr>
            <a:r>
              <a:rPr b="1" i="1" lang="es-CL" sz="2000">
                <a:solidFill>
                  <a:schemeClr val="dk1"/>
                </a:solidFill>
              </a:rPr>
              <a:t>15. Resultados y capturas de pantalla</a:t>
            </a:r>
            <a:endParaRPr b="1" i="1" sz="2000">
              <a:solidFill>
                <a:schemeClr val="dk1"/>
              </a:solidFill>
            </a:endParaRPr>
          </a:p>
          <a:p>
            <a:pPr indent="0" lvl="0" marL="0" rtl="0" algn="l">
              <a:lnSpc>
                <a:spcPct val="115000"/>
              </a:lnSpc>
              <a:spcBef>
                <a:spcPts val="1500"/>
              </a:spcBef>
              <a:spcAft>
                <a:spcPts val="0"/>
              </a:spcAft>
              <a:buNone/>
            </a:pPr>
            <a:r>
              <a:rPr b="1" i="1" lang="es-CL" sz="2000">
                <a:solidFill>
                  <a:schemeClr val="dk1"/>
                </a:solidFill>
              </a:rPr>
              <a:t>16. Conclusión y proyecciones</a:t>
            </a:r>
            <a:endParaRPr b="1" i="1" sz="2000">
              <a:solidFill>
                <a:schemeClr val="dk1"/>
              </a:solidFill>
            </a:endParaRPr>
          </a:p>
          <a:p>
            <a:pPr indent="0" lvl="0" marL="0" rtl="0" algn="ctr">
              <a:spcBef>
                <a:spcPts val="1500"/>
              </a:spcBef>
              <a:spcAft>
                <a:spcPts val="0"/>
              </a:spcAft>
              <a:buNone/>
            </a:pPr>
            <a:r>
              <a:t/>
            </a:r>
            <a:endParaRPr>
              <a:latin typeface="Calibri"/>
              <a:ea typeface="Calibri"/>
              <a:cs typeface="Calibri"/>
              <a:sym typeface="Calibri"/>
            </a:endParaRPr>
          </a:p>
        </p:txBody>
      </p:sp>
      <p:pic>
        <p:nvPicPr>
          <p:cNvPr id="207" name="Google Shape;207;p2"/>
          <p:cNvPicPr preferRelativeResize="0"/>
          <p:nvPr/>
        </p:nvPicPr>
        <p:blipFill>
          <a:blip r:embed="rId3">
            <a:alphaModFix/>
          </a:blip>
          <a:stretch>
            <a:fillRect/>
          </a:stretch>
        </p:blipFill>
        <p:spPr>
          <a:xfrm>
            <a:off x="7577700" y="2119950"/>
            <a:ext cx="6134125" cy="6134125"/>
          </a:xfrm>
          <a:prstGeom prst="rect">
            <a:avLst/>
          </a:prstGeom>
          <a:noFill/>
          <a:ln>
            <a:noFill/>
          </a:ln>
        </p:spPr>
      </p:pic>
      <p:pic>
        <p:nvPicPr>
          <p:cNvPr id="208" name="Google Shape;208;p2"/>
          <p:cNvPicPr preferRelativeResize="0"/>
          <p:nvPr/>
        </p:nvPicPr>
        <p:blipFill>
          <a:blip r:embed="rId4">
            <a:alphaModFix/>
          </a:blip>
          <a:stretch>
            <a:fillRect/>
          </a:stretch>
        </p:blipFill>
        <p:spPr>
          <a:xfrm>
            <a:off x="13711825" y="3075350"/>
            <a:ext cx="5656275" cy="386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
          <p:cNvSpPr txBox="1"/>
          <p:nvPr>
            <p:ph idx="1" type="body"/>
          </p:nvPr>
        </p:nvSpPr>
        <p:spPr>
          <a:xfrm>
            <a:off x="91790" y="1059986"/>
            <a:ext cx="4343400" cy="846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i="1" lang="es-CL" sz="5500" u="sng"/>
              <a:t>2CL1CO</a:t>
            </a:r>
            <a:endParaRPr i="1" sz="5500" u="sng"/>
          </a:p>
        </p:txBody>
      </p:sp>
      <p:sp>
        <p:nvSpPr>
          <p:cNvPr id="214" name="Google Shape;214;p3"/>
          <p:cNvSpPr txBox="1"/>
          <p:nvPr/>
        </p:nvSpPr>
        <p:spPr>
          <a:xfrm>
            <a:off x="8054545" y="3388396"/>
            <a:ext cx="10936500" cy="1790700"/>
          </a:xfrm>
          <a:prstGeom prst="rect">
            <a:avLst/>
          </a:prstGeom>
          <a:noFill/>
          <a:ln>
            <a:noFill/>
          </a:ln>
        </p:spPr>
        <p:txBody>
          <a:bodyPr anchorCtr="0" anchor="t" bIns="0" lIns="0" spcFirstLastPara="1" rIns="0" wrap="square" tIns="12050">
            <a:spAutoFit/>
          </a:bodyPr>
          <a:lstStyle/>
          <a:p>
            <a:pPr indent="0" lvl="0" marL="0" rtl="0" algn="just">
              <a:lnSpc>
                <a:spcPct val="90000"/>
              </a:lnSpc>
              <a:spcBef>
                <a:spcPts val="910"/>
              </a:spcBef>
              <a:spcAft>
                <a:spcPts val="0"/>
              </a:spcAft>
              <a:buNone/>
            </a:pPr>
            <a:r>
              <a:rPr i="1" lang="es-CL" sz="1700">
                <a:solidFill>
                  <a:schemeClr val="dk1"/>
                </a:solidFill>
              </a:rPr>
              <a:t>Analista de Requerimientos y Pruebas</a:t>
            </a:r>
            <a:endParaRPr i="1" sz="1700">
              <a:solidFill>
                <a:schemeClr val="dk1"/>
              </a:solidFill>
            </a:endParaRPr>
          </a:p>
          <a:p>
            <a:pPr indent="-336550" lvl="0" marL="914400" rtl="0" algn="just">
              <a:lnSpc>
                <a:spcPct val="90000"/>
              </a:lnSpc>
              <a:spcBef>
                <a:spcPts val="300"/>
              </a:spcBef>
              <a:spcAft>
                <a:spcPts val="0"/>
              </a:spcAft>
              <a:buClr>
                <a:schemeClr val="dk1"/>
              </a:buClr>
              <a:buSzPts val="1700"/>
              <a:buChar char="●"/>
            </a:pPr>
            <a:r>
              <a:rPr i="1" lang="es-CL" sz="1700">
                <a:solidFill>
                  <a:schemeClr val="dk1"/>
                </a:solidFill>
              </a:rPr>
              <a:t>Responsable de la recolección de requerimientos del cliente y la documentación técnica. También lidera la ejecución de pruebas para asegurar que la página cumpla con los requisitos </a:t>
            </a:r>
            <a:r>
              <a:rPr i="1" lang="es-CL" sz="1700">
                <a:solidFill>
                  <a:schemeClr val="dk1"/>
                </a:solidFill>
              </a:rPr>
              <a:t>También mantiene la comunicación con el cliente para la retroalimentación y ajustes necesarios.</a:t>
            </a:r>
            <a:endParaRPr i="1" sz="1700">
              <a:solidFill>
                <a:schemeClr val="dk1"/>
              </a:solidFill>
            </a:endParaRPr>
          </a:p>
          <a:p>
            <a:pPr indent="-336550" lvl="0" marL="914400" rtl="0" algn="just">
              <a:lnSpc>
                <a:spcPct val="90000"/>
              </a:lnSpc>
              <a:spcBef>
                <a:spcPts val="0"/>
              </a:spcBef>
              <a:spcAft>
                <a:spcPts val="0"/>
              </a:spcAft>
              <a:buClr>
                <a:schemeClr val="dk1"/>
              </a:buClr>
              <a:buSzPts val="1700"/>
              <a:buChar char="●"/>
            </a:pPr>
            <a:r>
              <a:rPr i="1" lang="es-CL" sz="1700">
                <a:solidFill>
                  <a:schemeClr val="dk1"/>
                </a:solidFill>
              </a:rPr>
              <a:t>supervisó los sprints bajo la metodología Scrum.</a:t>
            </a:r>
            <a:endParaRPr i="1" sz="1700">
              <a:solidFill>
                <a:schemeClr val="dk1"/>
              </a:solidFill>
            </a:endParaRPr>
          </a:p>
          <a:p>
            <a:pPr indent="-336550" lvl="0" marL="914400" rtl="0" algn="just">
              <a:lnSpc>
                <a:spcPct val="115000"/>
              </a:lnSpc>
              <a:spcBef>
                <a:spcPts val="0"/>
              </a:spcBef>
              <a:spcAft>
                <a:spcPts val="0"/>
              </a:spcAft>
              <a:buClr>
                <a:schemeClr val="dk1"/>
              </a:buClr>
              <a:buSzPts val="1700"/>
              <a:buChar char="●"/>
            </a:pPr>
            <a:r>
              <a:rPr i="1" lang="es-CL" sz="1700">
                <a:solidFill>
                  <a:schemeClr val="dk1"/>
                </a:solidFill>
              </a:rPr>
              <a:t>Realizó pruebas unitarias para garantizar la funcionalidad del sistema.</a:t>
            </a:r>
            <a:endParaRPr i="1" sz="1700">
              <a:solidFill>
                <a:schemeClr val="dk1"/>
              </a:solidFill>
            </a:endParaRPr>
          </a:p>
          <a:p>
            <a:pPr indent="-336550" lvl="0" marL="914400" rtl="0" algn="just">
              <a:lnSpc>
                <a:spcPct val="115000"/>
              </a:lnSpc>
              <a:spcBef>
                <a:spcPts val="0"/>
              </a:spcBef>
              <a:spcAft>
                <a:spcPts val="0"/>
              </a:spcAft>
              <a:buClr>
                <a:schemeClr val="dk1"/>
              </a:buClr>
              <a:buSzPts val="1700"/>
              <a:buChar char="●"/>
            </a:pPr>
            <a:r>
              <a:rPr i="1" lang="es-CL" sz="1700">
                <a:solidFill>
                  <a:schemeClr val="dk1"/>
                </a:solidFill>
              </a:rPr>
              <a:t>Documentación técnica del proyecto y soporte en la gestión de requisitos del cliente.</a:t>
            </a:r>
            <a:endParaRPr i="1" sz="1700">
              <a:solidFill>
                <a:schemeClr val="dk1"/>
              </a:solidFill>
            </a:endParaRPr>
          </a:p>
        </p:txBody>
      </p:sp>
      <p:sp>
        <p:nvSpPr>
          <p:cNvPr id="215" name="Google Shape;215;p3"/>
          <p:cNvSpPr txBox="1"/>
          <p:nvPr/>
        </p:nvSpPr>
        <p:spPr>
          <a:xfrm>
            <a:off x="4435200" y="4055375"/>
            <a:ext cx="3287700" cy="7683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i="1" lang="es-CL" sz="2450">
                <a:solidFill>
                  <a:schemeClr val="dk1"/>
                </a:solidFill>
              </a:rPr>
              <a:t>Leonardo Esteban Aguilera Figueroa</a:t>
            </a:r>
            <a:endParaRPr b="1" i="1" sz="2450">
              <a:solidFill>
                <a:schemeClr val="dk1"/>
              </a:solidFill>
            </a:endParaRPr>
          </a:p>
        </p:txBody>
      </p:sp>
      <p:sp>
        <p:nvSpPr>
          <p:cNvPr id="216" name="Google Shape;216;p3"/>
          <p:cNvSpPr/>
          <p:nvPr/>
        </p:nvSpPr>
        <p:spPr>
          <a:xfrm>
            <a:off x="3131786" y="4484752"/>
            <a:ext cx="971753" cy="82344"/>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3"/>
          <p:cNvSpPr txBox="1"/>
          <p:nvPr/>
        </p:nvSpPr>
        <p:spPr>
          <a:xfrm>
            <a:off x="8054550" y="5784989"/>
            <a:ext cx="10936500" cy="2219400"/>
          </a:xfrm>
          <a:prstGeom prst="rect">
            <a:avLst/>
          </a:prstGeom>
          <a:noFill/>
          <a:ln>
            <a:noFill/>
          </a:ln>
        </p:spPr>
        <p:txBody>
          <a:bodyPr anchorCtr="0" anchor="t" bIns="0" lIns="0" spcFirstLastPara="1" rIns="0" wrap="square" tIns="12050">
            <a:spAutoFit/>
          </a:bodyPr>
          <a:lstStyle/>
          <a:p>
            <a:pPr indent="0" lvl="0" marL="0" rtl="0" algn="just">
              <a:lnSpc>
                <a:spcPct val="90000"/>
              </a:lnSpc>
              <a:spcBef>
                <a:spcPts val="910"/>
              </a:spcBef>
              <a:spcAft>
                <a:spcPts val="0"/>
              </a:spcAft>
              <a:buNone/>
            </a:pPr>
            <a:r>
              <a:rPr i="1" lang="es-CL" sz="1700">
                <a:solidFill>
                  <a:schemeClr val="dk1"/>
                </a:solidFill>
              </a:rPr>
              <a:t>Gestor de Proyecto</a:t>
            </a:r>
            <a:endParaRPr i="1" sz="1700">
              <a:solidFill>
                <a:schemeClr val="dk1"/>
              </a:solidFill>
            </a:endParaRPr>
          </a:p>
          <a:p>
            <a:pPr indent="-336550" lvl="0" marL="914400" rtl="0" algn="just">
              <a:lnSpc>
                <a:spcPct val="90000"/>
              </a:lnSpc>
              <a:spcBef>
                <a:spcPts val="300"/>
              </a:spcBef>
              <a:spcAft>
                <a:spcPts val="0"/>
              </a:spcAft>
              <a:buClr>
                <a:schemeClr val="dk1"/>
              </a:buClr>
              <a:buSzPts val="1700"/>
              <a:buChar char="●"/>
            </a:pPr>
            <a:r>
              <a:rPr i="1" lang="es-CL" sz="1700">
                <a:solidFill>
                  <a:schemeClr val="dk1"/>
                </a:solidFill>
              </a:rPr>
              <a:t>Encargado de la planificación y supervisión del proyecto, coordinando el equipo y gestionando riesgos.</a:t>
            </a:r>
            <a:endParaRPr i="1" sz="1700">
              <a:solidFill>
                <a:schemeClr val="dk1"/>
              </a:solidFill>
            </a:endParaRPr>
          </a:p>
          <a:p>
            <a:pPr indent="-336550" lvl="0" marL="914400" rtl="0" algn="just">
              <a:lnSpc>
                <a:spcPct val="90000"/>
              </a:lnSpc>
              <a:spcBef>
                <a:spcPts val="300"/>
              </a:spcBef>
              <a:spcAft>
                <a:spcPts val="0"/>
              </a:spcAft>
              <a:buClr>
                <a:schemeClr val="dk1"/>
              </a:buClr>
              <a:buSzPts val="1700"/>
              <a:buChar char="●"/>
            </a:pPr>
            <a:r>
              <a:rPr i="1" lang="es-CL" sz="1700">
                <a:solidFill>
                  <a:schemeClr val="dk1"/>
                </a:solidFill>
                <a:highlight>
                  <a:schemeClr val="lt1"/>
                </a:highlight>
              </a:rPr>
              <a:t>Lideró el desarrollo del backend, incluyendo la lógica del sistema y la implementación de la base de datos en MySQL</a:t>
            </a:r>
            <a:endParaRPr i="1" sz="1700">
              <a:solidFill>
                <a:schemeClr val="dk1"/>
              </a:solidFill>
              <a:highlight>
                <a:srgbClr val="212121"/>
              </a:highlight>
            </a:endParaRPr>
          </a:p>
          <a:p>
            <a:pPr indent="-336550" lvl="0" marL="914400" rtl="0" algn="just">
              <a:lnSpc>
                <a:spcPct val="90000"/>
              </a:lnSpc>
              <a:spcBef>
                <a:spcPts val="300"/>
              </a:spcBef>
              <a:spcAft>
                <a:spcPts val="0"/>
              </a:spcAft>
              <a:buClr>
                <a:schemeClr val="dk1"/>
              </a:buClr>
              <a:buSzPts val="1700"/>
              <a:buChar char="●"/>
            </a:pPr>
            <a:r>
              <a:rPr i="1" lang="es-CL" sz="1700">
                <a:solidFill>
                  <a:schemeClr val="dk1"/>
                </a:solidFill>
              </a:rPr>
              <a:t>Diseñó e implementó la interfaz gráfica del usuario, asegurando una experiencia intuitiva y funcional.</a:t>
            </a:r>
            <a:endParaRPr i="1" sz="1700">
              <a:solidFill>
                <a:schemeClr val="dk1"/>
              </a:solidFill>
            </a:endParaRPr>
          </a:p>
          <a:p>
            <a:pPr indent="-336550" lvl="0" marL="914400" rtl="0" algn="just">
              <a:lnSpc>
                <a:spcPct val="115000"/>
              </a:lnSpc>
              <a:spcBef>
                <a:spcPts val="0"/>
              </a:spcBef>
              <a:spcAft>
                <a:spcPts val="0"/>
              </a:spcAft>
              <a:buClr>
                <a:schemeClr val="dk1"/>
              </a:buClr>
              <a:buSzPts val="1700"/>
              <a:buChar char="●"/>
            </a:pPr>
            <a:r>
              <a:rPr i="1" lang="es-CL" sz="1700">
                <a:solidFill>
                  <a:schemeClr val="dk1"/>
                </a:solidFill>
              </a:rPr>
              <a:t>Creó la documentación del usuario y guías para facilitar el uso y mantenimiento del sistema por parte del cliente.</a:t>
            </a:r>
            <a:endParaRPr i="1" sz="1700">
              <a:solidFill>
                <a:schemeClr val="dk1"/>
              </a:solidFill>
            </a:endParaRPr>
          </a:p>
          <a:p>
            <a:pPr indent="0" lvl="0" marL="0" rtl="0" algn="just">
              <a:lnSpc>
                <a:spcPct val="90000"/>
              </a:lnSpc>
              <a:spcBef>
                <a:spcPts val="600"/>
              </a:spcBef>
              <a:spcAft>
                <a:spcPts val="0"/>
              </a:spcAft>
              <a:buNone/>
            </a:pPr>
            <a:r>
              <a:t/>
            </a:r>
            <a:endParaRPr i="1" sz="1700">
              <a:solidFill>
                <a:schemeClr val="dk1"/>
              </a:solidFill>
            </a:endParaRPr>
          </a:p>
        </p:txBody>
      </p:sp>
      <p:sp>
        <p:nvSpPr>
          <p:cNvPr id="218" name="Google Shape;218;p3"/>
          <p:cNvSpPr txBox="1"/>
          <p:nvPr/>
        </p:nvSpPr>
        <p:spPr>
          <a:xfrm>
            <a:off x="4435200" y="6406575"/>
            <a:ext cx="3287700" cy="7683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i="1" lang="es-CL" sz="2450">
                <a:solidFill>
                  <a:schemeClr val="dk1"/>
                </a:solidFill>
              </a:rPr>
              <a:t>Danny Alexander Betancourt Caldas</a:t>
            </a:r>
            <a:endParaRPr b="1" i="1" sz="2450">
              <a:solidFill>
                <a:schemeClr val="dk1"/>
              </a:solidFill>
            </a:endParaRPr>
          </a:p>
        </p:txBody>
      </p:sp>
      <p:sp>
        <p:nvSpPr>
          <p:cNvPr id="219" name="Google Shape;219;p3"/>
          <p:cNvSpPr/>
          <p:nvPr/>
        </p:nvSpPr>
        <p:spPr>
          <a:xfrm>
            <a:off x="3131786" y="6853515"/>
            <a:ext cx="971753" cy="82344"/>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3"/>
          <p:cNvSpPr txBox="1"/>
          <p:nvPr/>
        </p:nvSpPr>
        <p:spPr>
          <a:xfrm>
            <a:off x="8054545" y="8208087"/>
            <a:ext cx="10936500" cy="1620600"/>
          </a:xfrm>
          <a:prstGeom prst="rect">
            <a:avLst/>
          </a:prstGeom>
          <a:noFill/>
          <a:ln>
            <a:noFill/>
          </a:ln>
        </p:spPr>
        <p:txBody>
          <a:bodyPr anchorCtr="0" anchor="t" bIns="0" lIns="0" spcFirstLastPara="1" rIns="0" wrap="square" tIns="12050">
            <a:spAutoFit/>
          </a:bodyPr>
          <a:lstStyle/>
          <a:p>
            <a:pPr indent="0" lvl="0" marL="0" rtl="0" algn="just">
              <a:lnSpc>
                <a:spcPct val="90000"/>
              </a:lnSpc>
              <a:spcBef>
                <a:spcPts val="910"/>
              </a:spcBef>
              <a:spcAft>
                <a:spcPts val="0"/>
              </a:spcAft>
              <a:buNone/>
            </a:pPr>
            <a:r>
              <a:rPr i="1" lang="es-CL" sz="1700">
                <a:solidFill>
                  <a:schemeClr val="dk1"/>
                </a:solidFill>
              </a:rPr>
              <a:t>Desarrollador Principal</a:t>
            </a:r>
            <a:endParaRPr i="1" sz="1700">
              <a:solidFill>
                <a:schemeClr val="dk1"/>
              </a:solidFill>
            </a:endParaRPr>
          </a:p>
          <a:p>
            <a:pPr indent="-336550" lvl="0" marL="914400" rtl="0" algn="just">
              <a:lnSpc>
                <a:spcPct val="90000"/>
              </a:lnSpc>
              <a:spcBef>
                <a:spcPts val="300"/>
              </a:spcBef>
              <a:spcAft>
                <a:spcPts val="0"/>
              </a:spcAft>
              <a:buClr>
                <a:schemeClr val="dk1"/>
              </a:buClr>
              <a:buSzPts val="1700"/>
              <a:buChar char="●"/>
            </a:pPr>
            <a:r>
              <a:rPr i="1" lang="es-CL" sz="1700">
                <a:solidFill>
                  <a:schemeClr val="dk1"/>
                </a:solidFill>
              </a:rPr>
              <a:t>Responsable del diseño y desarrollo de la página web, incluyendo el módulo de inventario y módulo de ventas. Encargado de la integración de todos los componentes</a:t>
            </a:r>
            <a:endParaRPr i="1" sz="1700">
              <a:solidFill>
                <a:schemeClr val="dk1"/>
              </a:solidFill>
              <a:highlight>
                <a:srgbClr val="212121"/>
              </a:highlight>
            </a:endParaRPr>
          </a:p>
          <a:p>
            <a:pPr indent="-336550" lvl="0" marL="914400" rtl="0" algn="just">
              <a:lnSpc>
                <a:spcPct val="115000"/>
              </a:lnSpc>
              <a:spcBef>
                <a:spcPts val="0"/>
              </a:spcBef>
              <a:spcAft>
                <a:spcPts val="0"/>
              </a:spcAft>
              <a:buClr>
                <a:schemeClr val="dk1"/>
              </a:buClr>
              <a:buSzPts val="1700"/>
              <a:buChar char="●"/>
            </a:pPr>
            <a:r>
              <a:rPr i="1" lang="es-CL" sz="1700">
                <a:solidFill>
                  <a:schemeClr val="dk1"/>
                </a:solidFill>
              </a:rPr>
              <a:t>Responsable de la integración entre el backend y el frontend para garantizar la funcionalidad del sistema completo.</a:t>
            </a:r>
            <a:endParaRPr i="1" sz="1700">
              <a:solidFill>
                <a:schemeClr val="dk1"/>
              </a:solidFill>
            </a:endParaRPr>
          </a:p>
          <a:p>
            <a:pPr indent="-336550" lvl="0" marL="914400" rtl="0" algn="just">
              <a:lnSpc>
                <a:spcPct val="115000"/>
              </a:lnSpc>
              <a:spcBef>
                <a:spcPts val="0"/>
              </a:spcBef>
              <a:spcAft>
                <a:spcPts val="0"/>
              </a:spcAft>
              <a:buClr>
                <a:schemeClr val="dk1"/>
              </a:buClr>
              <a:buSzPts val="1700"/>
              <a:buChar char="●"/>
            </a:pPr>
            <a:r>
              <a:rPr i="1" lang="es-CL" sz="1700">
                <a:solidFill>
                  <a:schemeClr val="dk1"/>
                </a:solidFill>
              </a:rPr>
              <a:t>Realizó pruebas finales y optimizó el rendimiento del sistema web en conjunto con el equipo.</a:t>
            </a:r>
            <a:endParaRPr i="1" sz="1700">
              <a:solidFill>
                <a:schemeClr val="dk1"/>
              </a:solidFill>
            </a:endParaRPr>
          </a:p>
        </p:txBody>
      </p:sp>
      <p:sp>
        <p:nvSpPr>
          <p:cNvPr id="221" name="Google Shape;221;p3"/>
          <p:cNvSpPr txBox="1"/>
          <p:nvPr/>
        </p:nvSpPr>
        <p:spPr>
          <a:xfrm>
            <a:off x="4435200" y="8634225"/>
            <a:ext cx="3287700" cy="7683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i="1" lang="es-CL" sz="2450">
                <a:solidFill>
                  <a:schemeClr val="dk1"/>
                </a:solidFill>
              </a:rPr>
              <a:t>Bastian Alejandro Navarrete Gamboa</a:t>
            </a:r>
            <a:endParaRPr b="1" i="1" sz="2450">
              <a:solidFill>
                <a:schemeClr val="dk1"/>
              </a:solidFill>
            </a:endParaRPr>
          </a:p>
        </p:txBody>
      </p:sp>
      <p:sp>
        <p:nvSpPr>
          <p:cNvPr id="222" name="Google Shape;222;p3"/>
          <p:cNvSpPr/>
          <p:nvPr/>
        </p:nvSpPr>
        <p:spPr>
          <a:xfrm>
            <a:off x="3131786" y="9098785"/>
            <a:ext cx="971753" cy="82344"/>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3"/>
          <p:cNvSpPr/>
          <p:nvPr/>
        </p:nvSpPr>
        <p:spPr>
          <a:xfrm>
            <a:off x="574050" y="3626275"/>
            <a:ext cx="2226000" cy="179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4" name="Google Shape;224;p3"/>
          <p:cNvPicPr preferRelativeResize="0"/>
          <p:nvPr/>
        </p:nvPicPr>
        <p:blipFill>
          <a:blip r:embed="rId3">
            <a:alphaModFix/>
          </a:blip>
          <a:stretch>
            <a:fillRect/>
          </a:stretch>
        </p:blipFill>
        <p:spPr>
          <a:xfrm>
            <a:off x="699302" y="3720570"/>
            <a:ext cx="1975611" cy="1610727"/>
          </a:xfrm>
          <a:prstGeom prst="rect">
            <a:avLst/>
          </a:prstGeom>
          <a:noFill/>
          <a:ln>
            <a:noFill/>
          </a:ln>
        </p:spPr>
      </p:pic>
      <p:sp>
        <p:nvSpPr>
          <p:cNvPr id="225" name="Google Shape;225;p3"/>
          <p:cNvSpPr/>
          <p:nvPr/>
        </p:nvSpPr>
        <p:spPr>
          <a:xfrm>
            <a:off x="574050" y="5916734"/>
            <a:ext cx="2226000" cy="179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6" name="Google Shape;226;p3"/>
          <p:cNvSpPr/>
          <p:nvPr/>
        </p:nvSpPr>
        <p:spPr>
          <a:xfrm>
            <a:off x="574050" y="8207193"/>
            <a:ext cx="2226000" cy="179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7" name="Google Shape;227;p3"/>
          <p:cNvPicPr preferRelativeResize="0"/>
          <p:nvPr/>
        </p:nvPicPr>
        <p:blipFill>
          <a:blip r:embed="rId4">
            <a:alphaModFix/>
          </a:blip>
          <a:stretch>
            <a:fillRect/>
          </a:stretch>
        </p:blipFill>
        <p:spPr>
          <a:xfrm>
            <a:off x="699250" y="6061525"/>
            <a:ext cx="1975625" cy="1542650"/>
          </a:xfrm>
          <a:prstGeom prst="rect">
            <a:avLst/>
          </a:prstGeom>
          <a:noFill/>
          <a:ln>
            <a:noFill/>
          </a:ln>
        </p:spPr>
      </p:pic>
      <p:pic>
        <p:nvPicPr>
          <p:cNvPr id="228" name="Google Shape;228;p3"/>
          <p:cNvPicPr preferRelativeResize="0"/>
          <p:nvPr/>
        </p:nvPicPr>
        <p:blipFill>
          <a:blip r:embed="rId5">
            <a:alphaModFix/>
          </a:blip>
          <a:stretch>
            <a:fillRect/>
          </a:stretch>
        </p:blipFill>
        <p:spPr>
          <a:xfrm>
            <a:off x="699300" y="8301550"/>
            <a:ext cx="1975626" cy="1610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
          <p:cNvSpPr txBox="1"/>
          <p:nvPr>
            <p:ph type="title"/>
          </p:nvPr>
        </p:nvSpPr>
        <p:spPr>
          <a:xfrm>
            <a:off x="1321990" y="8235994"/>
            <a:ext cx="6048300" cy="13545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i="1" lang="es-CL" sz="4400"/>
              <a:t>Problema y Propuesta de solución</a:t>
            </a:r>
            <a:endParaRPr i="1" sz="4400"/>
          </a:p>
        </p:txBody>
      </p:sp>
      <p:pic>
        <p:nvPicPr>
          <p:cNvPr id="234" name="Google Shape;234;p4"/>
          <p:cNvPicPr preferRelativeResize="0"/>
          <p:nvPr/>
        </p:nvPicPr>
        <p:blipFill>
          <a:blip r:embed="rId3">
            <a:alphaModFix/>
          </a:blip>
          <a:stretch>
            <a:fillRect/>
          </a:stretch>
        </p:blipFill>
        <p:spPr>
          <a:xfrm>
            <a:off x="8086800" y="7890150"/>
            <a:ext cx="8316650" cy="246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18684ce333_1_2"/>
          <p:cNvSpPr txBox="1"/>
          <p:nvPr>
            <p:ph idx="1" type="body"/>
          </p:nvPr>
        </p:nvSpPr>
        <p:spPr>
          <a:xfrm>
            <a:off x="342565" y="878136"/>
            <a:ext cx="4343400" cy="10776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i="1" lang="es-CL" sz="3500" u="sng">
                <a:latin typeface="Calibri"/>
                <a:ea typeface="Calibri"/>
                <a:cs typeface="Calibri"/>
                <a:sym typeface="Calibri"/>
              </a:rPr>
              <a:t>DESCRIPCIÓN DEL PROYECTO</a:t>
            </a:r>
            <a:endParaRPr i="1" sz="4700" u="sng"/>
          </a:p>
        </p:txBody>
      </p:sp>
      <p:sp>
        <p:nvSpPr>
          <p:cNvPr id="241" name="Google Shape;241;g318684ce333_1_2"/>
          <p:cNvSpPr/>
          <p:nvPr/>
        </p:nvSpPr>
        <p:spPr>
          <a:xfrm>
            <a:off x="1870450" y="2987525"/>
            <a:ext cx="6368100" cy="533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s-CL" sz="3500" u="sng"/>
              <a:t>Problema</a:t>
            </a:r>
            <a:endParaRPr b="1" i="1" sz="3500" u="sng"/>
          </a:p>
          <a:p>
            <a:pPr indent="0" lvl="0" marL="0" rtl="0" algn="ctr">
              <a:spcBef>
                <a:spcPts val="0"/>
              </a:spcBef>
              <a:spcAft>
                <a:spcPts val="0"/>
              </a:spcAft>
              <a:buNone/>
            </a:pPr>
            <a:r>
              <a:t/>
            </a:r>
            <a:endParaRPr b="1" i="1" sz="3400" u="sng"/>
          </a:p>
          <a:p>
            <a:pPr indent="0" lvl="0" marL="0" rtl="0" algn="just">
              <a:spcBef>
                <a:spcPts val="0"/>
              </a:spcBef>
              <a:spcAft>
                <a:spcPts val="0"/>
              </a:spcAft>
              <a:buClr>
                <a:schemeClr val="dk1"/>
              </a:buClr>
              <a:buFont typeface="Arial"/>
              <a:buNone/>
            </a:pPr>
            <a:r>
              <a:rPr i="1" lang="es-CL" sz="2300">
                <a:solidFill>
                  <a:schemeClr val="dk1"/>
                </a:solidFill>
              </a:rPr>
              <a:t>La Cantina Garrison enfrenta dificultades en el control de inventarios y ventas, con pérdidas financieras debido a la mala gestión por la falta de registros y la falta de un sistema centralizado que permita gestionar de manera eficiente los datos del negocio.</a:t>
            </a:r>
            <a:endParaRPr b="1" i="1" sz="3900" u="sng">
              <a:solidFill>
                <a:schemeClr val="dk1"/>
              </a:solidFill>
            </a:endParaRPr>
          </a:p>
        </p:txBody>
      </p:sp>
      <p:sp>
        <p:nvSpPr>
          <p:cNvPr id="242" name="Google Shape;242;g318684ce333_1_2"/>
          <p:cNvSpPr/>
          <p:nvPr/>
        </p:nvSpPr>
        <p:spPr>
          <a:xfrm>
            <a:off x="11865525" y="2987525"/>
            <a:ext cx="6368100" cy="533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s-CL" sz="3500" u="sng">
                <a:solidFill>
                  <a:schemeClr val="dk1"/>
                </a:solidFill>
                <a:latin typeface="Calibri"/>
                <a:ea typeface="Calibri"/>
                <a:cs typeface="Calibri"/>
                <a:sym typeface="Calibri"/>
              </a:rPr>
              <a:t>Propuesta de solución</a:t>
            </a:r>
            <a:endParaRPr b="1" i="1" sz="3500" u="sng">
              <a:solidFill>
                <a:schemeClr val="dk1"/>
              </a:solidFill>
              <a:latin typeface="Calibri"/>
              <a:ea typeface="Calibri"/>
              <a:cs typeface="Calibri"/>
              <a:sym typeface="Calibri"/>
            </a:endParaRPr>
          </a:p>
          <a:p>
            <a:pPr indent="0" lvl="0" marL="0" rtl="0" algn="ctr">
              <a:spcBef>
                <a:spcPts val="0"/>
              </a:spcBef>
              <a:spcAft>
                <a:spcPts val="0"/>
              </a:spcAft>
              <a:buNone/>
            </a:pPr>
            <a:r>
              <a:t/>
            </a:r>
            <a:endParaRPr b="1" sz="2800" u="sng">
              <a:solidFill>
                <a:srgbClr val="1A9988"/>
              </a:solidFill>
              <a:latin typeface="Calibri"/>
              <a:ea typeface="Calibri"/>
              <a:cs typeface="Calibri"/>
              <a:sym typeface="Calibri"/>
            </a:endParaRPr>
          </a:p>
          <a:p>
            <a:pPr indent="0" lvl="0" marL="0" rtl="0" algn="just">
              <a:spcBef>
                <a:spcPts val="0"/>
              </a:spcBef>
              <a:spcAft>
                <a:spcPts val="0"/>
              </a:spcAft>
              <a:buClr>
                <a:schemeClr val="dk1"/>
              </a:buClr>
              <a:buFont typeface="Arial"/>
              <a:buNone/>
            </a:pPr>
            <a:r>
              <a:rPr i="1" lang="es-CL" sz="2300">
                <a:solidFill>
                  <a:schemeClr val="dk1"/>
                </a:solidFill>
              </a:rPr>
              <a:t>Desarrollar un sistema web que permita gestionar inventarios, registrar ventas y listar productos por su fecha próximos a vencer, optimizando la operación diaria y la rentabilidad del negocio.</a:t>
            </a:r>
            <a:endParaRPr sz="3300" u="sng">
              <a:solidFill>
                <a:schemeClr val="dk1"/>
              </a:solidFill>
            </a:endParaRPr>
          </a:p>
        </p:txBody>
      </p:sp>
      <p:sp>
        <p:nvSpPr>
          <p:cNvPr id="243" name="Google Shape;243;g318684ce333_1_2"/>
          <p:cNvSpPr/>
          <p:nvPr/>
        </p:nvSpPr>
        <p:spPr>
          <a:xfrm>
            <a:off x="9481741" y="5174733"/>
            <a:ext cx="1140600" cy="757200"/>
          </a:xfrm>
          <a:prstGeom prst="rightArrow">
            <a:avLst>
              <a:gd fmla="val 50000" name="adj1"/>
              <a:gd fmla="val 50000" name="adj2"/>
            </a:avLst>
          </a:prstGeom>
          <a:solidFill>
            <a:srgbClr val="595959"/>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244" name="Google Shape;244;g318684ce333_1_2"/>
          <p:cNvPicPr preferRelativeResize="0"/>
          <p:nvPr/>
        </p:nvPicPr>
        <p:blipFill>
          <a:blip r:embed="rId3">
            <a:alphaModFix/>
          </a:blip>
          <a:stretch>
            <a:fillRect/>
          </a:stretch>
        </p:blipFill>
        <p:spPr>
          <a:xfrm>
            <a:off x="3040850" y="8457700"/>
            <a:ext cx="4027304" cy="2682725"/>
          </a:xfrm>
          <a:prstGeom prst="rect">
            <a:avLst/>
          </a:prstGeom>
          <a:noFill/>
          <a:ln>
            <a:noFill/>
          </a:ln>
        </p:spPr>
      </p:pic>
      <p:pic>
        <p:nvPicPr>
          <p:cNvPr id="245" name="Google Shape;245;g318684ce333_1_2"/>
          <p:cNvPicPr preferRelativeResize="0"/>
          <p:nvPr/>
        </p:nvPicPr>
        <p:blipFill>
          <a:blip r:embed="rId4">
            <a:alphaModFix/>
          </a:blip>
          <a:stretch>
            <a:fillRect/>
          </a:stretch>
        </p:blipFill>
        <p:spPr>
          <a:xfrm>
            <a:off x="12877880" y="393625"/>
            <a:ext cx="4343400" cy="23202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18684ce333_1_39"/>
          <p:cNvSpPr txBox="1"/>
          <p:nvPr>
            <p:ph type="title"/>
          </p:nvPr>
        </p:nvSpPr>
        <p:spPr>
          <a:xfrm>
            <a:off x="1321990" y="8235994"/>
            <a:ext cx="6048300" cy="138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i="1" lang="es-CL" sz="4500"/>
              <a:t>Objetivos del proyecto</a:t>
            </a:r>
            <a:endParaRPr i="1" sz="4500"/>
          </a:p>
        </p:txBody>
      </p:sp>
      <p:pic>
        <p:nvPicPr>
          <p:cNvPr id="252" name="Google Shape;252;g318684ce333_1_39"/>
          <p:cNvPicPr preferRelativeResize="0"/>
          <p:nvPr/>
        </p:nvPicPr>
        <p:blipFill>
          <a:blip r:embed="rId3">
            <a:alphaModFix/>
          </a:blip>
          <a:stretch>
            <a:fillRect/>
          </a:stretch>
        </p:blipFill>
        <p:spPr>
          <a:xfrm>
            <a:off x="8004100" y="7961050"/>
            <a:ext cx="8796174" cy="243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
          <p:cNvSpPr txBox="1"/>
          <p:nvPr>
            <p:ph idx="1" type="body"/>
          </p:nvPr>
        </p:nvSpPr>
        <p:spPr>
          <a:xfrm>
            <a:off x="78640" y="859136"/>
            <a:ext cx="4343400" cy="1108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i="1" lang="es-CL" sz="3600" u="sng"/>
              <a:t>Objetivos del Proyecto</a:t>
            </a:r>
            <a:endParaRPr i="1" sz="4200" u="sng"/>
          </a:p>
        </p:txBody>
      </p:sp>
      <p:sp>
        <p:nvSpPr>
          <p:cNvPr id="258" name="Google Shape;258;p5"/>
          <p:cNvSpPr txBox="1"/>
          <p:nvPr/>
        </p:nvSpPr>
        <p:spPr>
          <a:xfrm>
            <a:off x="3909600" y="2732350"/>
            <a:ext cx="11501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3600">
                <a:solidFill>
                  <a:schemeClr val="dk1"/>
                </a:solidFill>
              </a:rPr>
              <a:t>Objetivo General</a:t>
            </a:r>
            <a:endParaRPr b="1" sz="1800">
              <a:solidFill>
                <a:schemeClr val="dk1"/>
              </a:solidFill>
            </a:endParaRPr>
          </a:p>
        </p:txBody>
      </p:sp>
      <p:sp>
        <p:nvSpPr>
          <p:cNvPr id="259" name="Google Shape;259;p5"/>
          <p:cNvSpPr txBox="1"/>
          <p:nvPr/>
        </p:nvSpPr>
        <p:spPr>
          <a:xfrm>
            <a:off x="3909601" y="5935243"/>
            <a:ext cx="11501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3600">
                <a:solidFill>
                  <a:schemeClr val="dk1"/>
                </a:solidFill>
              </a:rPr>
              <a:t>Objetivos Específicos</a:t>
            </a:r>
            <a:endParaRPr b="1" sz="1800">
              <a:solidFill>
                <a:schemeClr val="dk1"/>
              </a:solidFill>
            </a:endParaRPr>
          </a:p>
        </p:txBody>
      </p:sp>
      <p:sp>
        <p:nvSpPr>
          <p:cNvPr id="260" name="Google Shape;260;p5"/>
          <p:cNvSpPr/>
          <p:nvPr/>
        </p:nvSpPr>
        <p:spPr>
          <a:xfrm>
            <a:off x="4489330" y="3511387"/>
            <a:ext cx="10342200" cy="1870200"/>
          </a:xfrm>
          <a:prstGeom prst="roundRect">
            <a:avLst>
              <a:gd fmla="val 16667" name="adj"/>
            </a:avLst>
          </a:prstGeom>
          <a:solidFill>
            <a:schemeClr val="lt2"/>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i="1" lang="es-CL" sz="1800">
                <a:solidFill>
                  <a:schemeClr val="dk1"/>
                </a:solidFill>
              </a:rPr>
              <a:t>Desarrollar un Sistema web de gestión de inventario, ventas y Listado de vencimiento para La Cantina Garrison, mejorando la eficiencia operativa y optimizando la rentabilidad del negocio.</a:t>
            </a:r>
            <a:endParaRPr i="1" sz="1800">
              <a:solidFill>
                <a:schemeClr val="dk1"/>
              </a:solidFill>
            </a:endParaRPr>
          </a:p>
        </p:txBody>
      </p:sp>
      <p:sp>
        <p:nvSpPr>
          <p:cNvPr id="261" name="Google Shape;261;p5"/>
          <p:cNvSpPr/>
          <p:nvPr/>
        </p:nvSpPr>
        <p:spPr>
          <a:xfrm>
            <a:off x="4489329" y="6706794"/>
            <a:ext cx="10342200" cy="1870200"/>
          </a:xfrm>
          <a:prstGeom prst="roundRect">
            <a:avLst>
              <a:gd fmla="val 16667" name="adj"/>
            </a:avLst>
          </a:prstGeom>
          <a:solidFill>
            <a:schemeClr val="lt2"/>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342900" lvl="0" marL="457200" rtl="0" algn="just">
              <a:spcBef>
                <a:spcPts val="0"/>
              </a:spcBef>
              <a:spcAft>
                <a:spcPts val="0"/>
              </a:spcAft>
              <a:buClr>
                <a:schemeClr val="dk1"/>
              </a:buClr>
              <a:buSzPts val="1800"/>
              <a:buChar char="●"/>
            </a:pPr>
            <a:r>
              <a:rPr i="1" lang="es-CL" sz="1800">
                <a:solidFill>
                  <a:schemeClr val="dk1"/>
                </a:solidFill>
              </a:rPr>
              <a:t>Implementar un sistema de inventario accesible desde la web.</a:t>
            </a:r>
            <a:endParaRPr i="1" sz="1800">
              <a:solidFill>
                <a:schemeClr val="dk1"/>
              </a:solidFill>
            </a:endParaRPr>
          </a:p>
          <a:p>
            <a:pPr indent="-342900" lvl="0" marL="457200" rtl="0" algn="just">
              <a:spcBef>
                <a:spcPts val="0"/>
              </a:spcBef>
              <a:spcAft>
                <a:spcPts val="0"/>
              </a:spcAft>
              <a:buClr>
                <a:schemeClr val="dk1"/>
              </a:buClr>
              <a:buSzPts val="1800"/>
              <a:buChar char="●"/>
            </a:pPr>
            <a:r>
              <a:rPr i="1" lang="es-CL" sz="1800">
                <a:solidFill>
                  <a:schemeClr val="dk1"/>
                </a:solidFill>
              </a:rPr>
              <a:t>Crear un módulo de ventas que registre transacciones </a:t>
            </a:r>
            <a:endParaRPr i="1" sz="1800">
              <a:solidFill>
                <a:schemeClr val="dk1"/>
              </a:solidFill>
            </a:endParaRPr>
          </a:p>
          <a:p>
            <a:pPr indent="-342900" lvl="0" marL="457200" rtl="0" algn="just">
              <a:spcBef>
                <a:spcPts val="0"/>
              </a:spcBef>
              <a:spcAft>
                <a:spcPts val="0"/>
              </a:spcAft>
              <a:buClr>
                <a:schemeClr val="dk1"/>
              </a:buClr>
              <a:buSzPts val="1800"/>
              <a:buChar char="●"/>
            </a:pPr>
            <a:r>
              <a:rPr i="1" lang="es-CL" sz="1800">
                <a:solidFill>
                  <a:schemeClr val="dk1"/>
                </a:solidFill>
              </a:rPr>
              <a:t>Desarrollar listados para productos próximos a vencer.</a:t>
            </a:r>
            <a:endParaRPr i="1" sz="1800">
              <a:solidFill>
                <a:schemeClr val="dk1"/>
              </a:solidFill>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62" name="Google Shape;262;p5"/>
          <p:cNvPicPr preferRelativeResize="0"/>
          <p:nvPr/>
        </p:nvPicPr>
        <p:blipFill>
          <a:blip r:embed="rId3">
            <a:alphaModFix/>
          </a:blip>
          <a:stretch>
            <a:fillRect/>
          </a:stretch>
        </p:blipFill>
        <p:spPr>
          <a:xfrm>
            <a:off x="14994100" y="428775"/>
            <a:ext cx="4501250" cy="4501250"/>
          </a:xfrm>
          <a:prstGeom prst="rect">
            <a:avLst/>
          </a:prstGeom>
          <a:noFill/>
          <a:ln>
            <a:noFill/>
          </a:ln>
        </p:spPr>
      </p:pic>
      <p:pic>
        <p:nvPicPr>
          <p:cNvPr id="263" name="Google Shape;263;p5"/>
          <p:cNvPicPr preferRelativeResize="0"/>
          <p:nvPr/>
        </p:nvPicPr>
        <p:blipFill>
          <a:blip r:embed="rId4">
            <a:alphaModFix/>
          </a:blip>
          <a:stretch>
            <a:fillRect/>
          </a:stretch>
        </p:blipFill>
        <p:spPr>
          <a:xfrm>
            <a:off x="97000" y="6227473"/>
            <a:ext cx="4306700" cy="401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18684ce333_1_46"/>
          <p:cNvSpPr txBox="1"/>
          <p:nvPr>
            <p:ph type="title"/>
          </p:nvPr>
        </p:nvSpPr>
        <p:spPr>
          <a:xfrm>
            <a:off x="1321990" y="8235994"/>
            <a:ext cx="6048300" cy="67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i="1" lang="es-CL" sz="4400"/>
              <a:t>Metodología</a:t>
            </a:r>
            <a:endParaRPr i="1" sz="4400"/>
          </a:p>
        </p:txBody>
      </p:sp>
      <p:pic>
        <p:nvPicPr>
          <p:cNvPr id="270" name="Google Shape;270;g318684ce333_1_46"/>
          <p:cNvPicPr preferRelativeResize="0"/>
          <p:nvPr/>
        </p:nvPicPr>
        <p:blipFill>
          <a:blip r:embed="rId3">
            <a:alphaModFix/>
          </a:blip>
          <a:stretch>
            <a:fillRect/>
          </a:stretch>
        </p:blipFill>
        <p:spPr>
          <a:xfrm>
            <a:off x="8015150" y="7923275"/>
            <a:ext cx="8355250" cy="243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
          <p:cNvSpPr txBox="1"/>
          <p:nvPr>
            <p:ph idx="1" type="body"/>
          </p:nvPr>
        </p:nvSpPr>
        <p:spPr>
          <a:xfrm>
            <a:off x="127615" y="795436"/>
            <a:ext cx="4343400" cy="1169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i="1" lang="es-CL" sz="3800" u="sng"/>
              <a:t>Metodologia Agil SCRUM</a:t>
            </a:r>
            <a:endParaRPr i="1" sz="3800" u="sng"/>
          </a:p>
        </p:txBody>
      </p:sp>
      <p:sp>
        <p:nvSpPr>
          <p:cNvPr id="276" name="Google Shape;276;p6"/>
          <p:cNvSpPr txBox="1"/>
          <p:nvPr>
            <p:ph idx="2" type="body"/>
          </p:nvPr>
        </p:nvSpPr>
        <p:spPr>
          <a:xfrm>
            <a:off x="210925" y="2301675"/>
            <a:ext cx="12720300" cy="5599800"/>
          </a:xfrm>
          <a:prstGeom prst="rect">
            <a:avLst/>
          </a:prstGeom>
          <a:noFill/>
          <a:ln>
            <a:noFill/>
          </a:ln>
        </p:spPr>
        <p:txBody>
          <a:bodyPr anchorCtr="0" anchor="t" bIns="0" lIns="0" spcFirstLastPara="1" rIns="0" wrap="square" tIns="0">
            <a:spAutoFit/>
          </a:bodyPr>
          <a:lstStyle/>
          <a:p>
            <a:pPr indent="0" lvl="0" marL="0" rtl="0" algn="just">
              <a:lnSpc>
                <a:spcPct val="160000"/>
              </a:lnSpc>
              <a:spcBef>
                <a:spcPts val="1400"/>
              </a:spcBef>
              <a:spcAft>
                <a:spcPts val="0"/>
              </a:spcAft>
              <a:buSzPts val="1100"/>
              <a:buNone/>
            </a:pPr>
            <a:r>
              <a:rPr b="1" i="1" lang="es-CL" sz="1600">
                <a:solidFill>
                  <a:schemeClr val="dk1"/>
                </a:solidFill>
              </a:rPr>
              <a:t>Beneficios para Nuestro Proyecto:</a:t>
            </a:r>
            <a:endParaRPr b="1" i="1" sz="1600">
              <a:solidFill>
                <a:schemeClr val="dk1"/>
              </a:solidFill>
            </a:endParaRPr>
          </a:p>
          <a:p>
            <a:pPr indent="-330200" lvl="0" marL="457200" rtl="0" algn="just">
              <a:lnSpc>
                <a:spcPct val="115000"/>
              </a:lnSpc>
              <a:spcBef>
                <a:spcPts val="600"/>
              </a:spcBef>
              <a:spcAft>
                <a:spcPts val="0"/>
              </a:spcAft>
              <a:buClr>
                <a:schemeClr val="dk1"/>
              </a:buClr>
              <a:buSzPts val="1600"/>
              <a:buChar char="●"/>
            </a:pPr>
            <a:r>
              <a:rPr b="1" i="1" lang="es-CL" sz="1600">
                <a:solidFill>
                  <a:schemeClr val="dk1"/>
                </a:solidFill>
              </a:rPr>
              <a:t>Flexibilidad: La iteración continua de SCRUM nos permitió realizar ajustes en las funcionalidades mientras </a:t>
            </a:r>
            <a:r>
              <a:rPr b="1" i="1" lang="es-CL" sz="1600">
                <a:solidFill>
                  <a:schemeClr val="dk1"/>
                </a:solidFill>
              </a:rPr>
              <a:t>avanzabamos</a:t>
            </a:r>
            <a:r>
              <a:rPr b="1" i="1" lang="es-CL" sz="1600">
                <a:solidFill>
                  <a:schemeClr val="dk1"/>
                </a:solidFill>
              </a:rPr>
              <a:t> en el desarrollo, adaptándonos de manera ágil a los cambios solicitados por el cliente.</a:t>
            </a:r>
            <a:endParaRPr b="1" i="1"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i="1" lang="es-CL" sz="1600">
                <a:solidFill>
                  <a:schemeClr val="dk1"/>
                </a:solidFill>
              </a:rPr>
              <a:t>Eficiencia: Dividimos el proyecto en sprints, lo que nos permitió entregar resultados tangibles al final de cada iteración, optimizando recursos y tiempos para cumplir con los plazos establecidos.</a:t>
            </a:r>
            <a:endParaRPr b="1" i="1"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i="1" lang="es-CL" sz="1600">
                <a:solidFill>
                  <a:schemeClr val="dk1"/>
                </a:solidFill>
              </a:rPr>
              <a:t>Mejor Gestión de Riesgos: Identificamos y resolvimos problemas de forma temprana, reduciendo el impacto en las fases finales del proyecto.</a:t>
            </a:r>
            <a:endParaRPr b="1" i="1"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i="1" lang="es-CL" sz="1600">
                <a:solidFill>
                  <a:schemeClr val="dk1"/>
                </a:solidFill>
              </a:rPr>
              <a:t>Alineación con el Cliente: Las reuniones periódicas y las demostraciones al cliente garantizaron que el producto final cumpliera con sus necesidades y expectativas.</a:t>
            </a:r>
            <a:endParaRPr b="1" i="1" sz="1600">
              <a:solidFill>
                <a:schemeClr val="dk1"/>
              </a:solidFill>
            </a:endParaRPr>
          </a:p>
          <a:p>
            <a:pPr indent="0" lvl="0" marL="0" rtl="0" algn="just">
              <a:lnSpc>
                <a:spcPct val="160000"/>
              </a:lnSpc>
              <a:spcBef>
                <a:spcPts val="1500"/>
              </a:spcBef>
              <a:spcAft>
                <a:spcPts val="0"/>
              </a:spcAft>
              <a:buSzPts val="1100"/>
              <a:buNone/>
            </a:pPr>
            <a:r>
              <a:rPr b="1" i="1" lang="es-CL" sz="1600">
                <a:solidFill>
                  <a:schemeClr val="dk1"/>
                </a:solidFill>
              </a:rPr>
              <a:t>Aplicación de SCRUM en Nuestro Proyecto:</a:t>
            </a:r>
            <a:endParaRPr b="1" i="1" sz="1600">
              <a:solidFill>
                <a:schemeClr val="dk1"/>
              </a:solidFill>
            </a:endParaRPr>
          </a:p>
          <a:p>
            <a:pPr indent="-330200" lvl="0" marL="457200" rtl="0" algn="just">
              <a:lnSpc>
                <a:spcPct val="115000"/>
              </a:lnSpc>
              <a:spcBef>
                <a:spcPts val="600"/>
              </a:spcBef>
              <a:spcAft>
                <a:spcPts val="0"/>
              </a:spcAft>
              <a:buClr>
                <a:schemeClr val="dk1"/>
              </a:buClr>
              <a:buSzPts val="1600"/>
              <a:buAutoNum type="arabicPeriod"/>
            </a:pPr>
            <a:r>
              <a:rPr b="1" i="1" lang="es-CL" sz="1600">
                <a:solidFill>
                  <a:schemeClr val="dk1"/>
                </a:solidFill>
              </a:rPr>
              <a:t>Sprint 1: Implementamos las funcionalidades básicas del sistema, enfocándonos en la gestión de inventarios, </a:t>
            </a:r>
            <a:r>
              <a:rPr b="1" i="1" lang="es-CL" sz="1600">
                <a:solidFill>
                  <a:schemeClr val="dk1"/>
                </a:solidFill>
              </a:rPr>
              <a:t>cómo</a:t>
            </a:r>
            <a:r>
              <a:rPr b="1" i="1" lang="es-CL" sz="1600">
                <a:solidFill>
                  <a:schemeClr val="dk1"/>
                </a:solidFill>
              </a:rPr>
              <a:t> agregar, actualizar y eliminar productos.</a:t>
            </a:r>
            <a:endParaRPr b="1" i="1" sz="1600">
              <a:solidFill>
                <a:schemeClr val="dk1"/>
              </a:solidFill>
            </a:endParaRPr>
          </a:p>
          <a:p>
            <a:pPr indent="-330200" lvl="0" marL="457200" rtl="0" algn="just">
              <a:lnSpc>
                <a:spcPct val="115000"/>
              </a:lnSpc>
              <a:spcBef>
                <a:spcPts val="0"/>
              </a:spcBef>
              <a:spcAft>
                <a:spcPts val="0"/>
              </a:spcAft>
              <a:buClr>
                <a:schemeClr val="dk1"/>
              </a:buClr>
              <a:buSzPts val="1600"/>
              <a:buAutoNum type="arabicPeriod"/>
            </a:pPr>
            <a:r>
              <a:rPr b="1" i="1" lang="es-CL" sz="1600">
                <a:solidFill>
                  <a:schemeClr val="dk1"/>
                </a:solidFill>
              </a:rPr>
              <a:t>Sprint 2: Desarrollamos las ventas y configuramos el listado para productos próximos a vencer, asegurando que el cliente tuviera herramientas útiles y funcionales.</a:t>
            </a:r>
            <a:endParaRPr b="1" i="1" sz="1600">
              <a:solidFill>
                <a:schemeClr val="dk1"/>
              </a:solidFill>
            </a:endParaRPr>
          </a:p>
          <a:p>
            <a:pPr indent="-330200" lvl="0" marL="457200" rtl="0" algn="just">
              <a:lnSpc>
                <a:spcPct val="115000"/>
              </a:lnSpc>
              <a:spcBef>
                <a:spcPts val="0"/>
              </a:spcBef>
              <a:spcAft>
                <a:spcPts val="0"/>
              </a:spcAft>
              <a:buClr>
                <a:schemeClr val="dk1"/>
              </a:buClr>
              <a:buSzPts val="1600"/>
              <a:buAutoNum type="arabicPeriod"/>
            </a:pPr>
            <a:r>
              <a:rPr b="1" i="1" lang="es-CL" sz="1600">
                <a:solidFill>
                  <a:schemeClr val="dk1"/>
                </a:solidFill>
              </a:rPr>
              <a:t>Sprint 3: Realizamos pruebas finales, optimizamos el sistema para un mejor rendimiento y preparamos toda la documentación técnica y funcional necesaria.</a:t>
            </a:r>
            <a:endParaRPr b="1" i="1" sz="1600">
              <a:solidFill>
                <a:schemeClr val="dk1"/>
              </a:solidFill>
            </a:endParaRPr>
          </a:p>
          <a:p>
            <a:pPr indent="0" lvl="0" marL="0" rtl="0" algn="l">
              <a:spcBef>
                <a:spcPts val="1500"/>
              </a:spcBef>
              <a:spcAft>
                <a:spcPts val="0"/>
              </a:spcAft>
              <a:buNone/>
            </a:pPr>
            <a:r>
              <a:t/>
            </a:r>
            <a:endParaRPr/>
          </a:p>
        </p:txBody>
      </p:sp>
      <p:pic>
        <p:nvPicPr>
          <p:cNvPr id="277" name="Google Shape;277;p6"/>
          <p:cNvPicPr preferRelativeResize="0"/>
          <p:nvPr/>
        </p:nvPicPr>
        <p:blipFill>
          <a:blip r:embed="rId3">
            <a:alphaModFix/>
          </a:blip>
          <a:stretch>
            <a:fillRect/>
          </a:stretch>
        </p:blipFill>
        <p:spPr>
          <a:xfrm>
            <a:off x="13513475" y="2618725"/>
            <a:ext cx="6097625" cy="6071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2021-04-02T01:36:00Z</dcterms:created>
  <dc:creator>Gabriel Mendez F.</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